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5" r:id="rId1"/>
  </p:sldMasterIdLst>
  <p:sldIdLst>
    <p:sldId id="256" r:id="rId2"/>
    <p:sldId id="267" r:id="rId3"/>
    <p:sldId id="265" r:id="rId4"/>
    <p:sldId id="266" r:id="rId5"/>
    <p:sldId id="302" r:id="rId6"/>
    <p:sldId id="274" r:id="rId7"/>
    <p:sldId id="273" r:id="rId8"/>
    <p:sldId id="280" r:id="rId9"/>
    <p:sldId id="275" r:id="rId10"/>
    <p:sldId id="270" r:id="rId11"/>
    <p:sldId id="276" r:id="rId12"/>
    <p:sldId id="278" r:id="rId13"/>
    <p:sldId id="277" r:id="rId14"/>
    <p:sldId id="279" r:id="rId15"/>
    <p:sldId id="285" r:id="rId16"/>
    <p:sldId id="283" r:id="rId17"/>
    <p:sldId id="269" r:id="rId18"/>
    <p:sldId id="281" r:id="rId19"/>
    <p:sldId id="284" r:id="rId20"/>
    <p:sldId id="282" r:id="rId21"/>
    <p:sldId id="268" r:id="rId22"/>
    <p:sldId id="286" r:id="rId23"/>
    <p:sldId id="287" r:id="rId24"/>
    <p:sldId id="289" r:id="rId25"/>
    <p:sldId id="293" r:id="rId26"/>
    <p:sldId id="288" r:id="rId27"/>
    <p:sldId id="291" r:id="rId28"/>
    <p:sldId id="292" r:id="rId29"/>
    <p:sldId id="272" r:id="rId30"/>
    <p:sldId id="294" r:id="rId31"/>
    <p:sldId id="295" r:id="rId32"/>
    <p:sldId id="296" r:id="rId33"/>
    <p:sldId id="297" r:id="rId34"/>
    <p:sldId id="271" r:id="rId35"/>
    <p:sldId id="298" r:id="rId36"/>
    <p:sldId id="299" r:id="rId37"/>
    <p:sldId id="303" r:id="rId38"/>
    <p:sldId id="30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62" autoAdjust="0"/>
    <p:restoredTop sz="94660"/>
  </p:normalViewPr>
  <p:slideViewPr>
    <p:cSldViewPr snapToGrid="0">
      <p:cViewPr varScale="1">
        <p:scale>
          <a:sx n="70" d="100"/>
          <a:sy n="70" d="100"/>
        </p:scale>
        <p:origin x="9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93206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625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200471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1779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620033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2756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358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75077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2128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14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709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514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349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25413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8587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047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4C244-51B4-4E1F-BD5A-0B91643D1F2B}" type="datetimeFigureOut">
              <a:rPr lang="en-US" smtClean="0"/>
              <a:t>2/28/2018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9E883A00-8E27-4F2E-9761-37993CBD0D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94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6" r:id="rId1"/>
    <p:sldLayoutId id="2147483887" r:id="rId2"/>
    <p:sldLayoutId id="2147483888" r:id="rId3"/>
    <p:sldLayoutId id="2147483889" r:id="rId4"/>
    <p:sldLayoutId id="2147483890" r:id="rId5"/>
    <p:sldLayoutId id="2147483891" r:id="rId6"/>
    <p:sldLayoutId id="2147483892" r:id="rId7"/>
    <p:sldLayoutId id="2147483893" r:id="rId8"/>
    <p:sldLayoutId id="2147483894" r:id="rId9"/>
    <p:sldLayoutId id="2147483895" r:id="rId10"/>
    <p:sldLayoutId id="2147483896" r:id="rId11"/>
    <p:sldLayoutId id="2147483897" r:id="rId12"/>
    <p:sldLayoutId id="2147483898" r:id="rId13"/>
    <p:sldLayoutId id="2147483899" r:id="rId14"/>
    <p:sldLayoutId id="2147483900" r:id="rId15"/>
    <p:sldLayoutId id="214748390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-nasiri" TargetMode="External"/><Relationship Id="rId2" Type="http://schemas.openxmlformats.org/officeDocument/2006/relationships/hyperlink" Target="mailto:mail.ai@yahoo.com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repo.continuum.io/archive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ataquest.io/blog/pydata-windows/" TargetMode="Externa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www.dataquest.io/blog/pydata-window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pypi.python.org/pypi/tensorflow/1.4.0" TargetMode="External"/><Relationship Id="rId2" Type="http://schemas.openxmlformats.org/officeDocument/2006/relationships/hyperlink" Target="https://pypi.python.org/packages/dc/de/640ff90d9555d21400abac5bebd2cec8c30015d5247159708291206cef52/tensorflow-1.4.1-cp35-cp35m-manylinux1_x86_64.whl#md5=68dafcc093cd6305dce37b71427082f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ypi.python.org/packages/ad/8b/acaf89cdccbbbeac798edc45bd8ca92b1ff97b9c49a976c9cc0540b81b74/tensorflow-1.4.0-cp35-cp35m-win_amd64.whl#md5=45c700ed666bc36b8b2f2f7d79edce22" TargetMode="Externa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-nasiri/tensorflow/tree/master/tensorflow-gpu-install-ubuntu-16.04-cuda9.0-cudnn7.0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b="1" dirty="0" smtClean="0">
                <a:solidFill>
                  <a:srgbClr val="0070C0"/>
                </a:solidFill>
              </a:rPr>
              <a:t>Deep </a:t>
            </a:r>
            <a:r>
              <a:rPr lang="en-US" sz="4400" b="1" dirty="0" smtClean="0">
                <a:solidFill>
                  <a:schemeClr val="tx1"/>
                </a:solidFill>
              </a:rPr>
              <a:t>Learning Course</a:t>
            </a:r>
            <a:endParaRPr lang="en-US" sz="4400" b="1" dirty="0"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 smtClean="0"/>
          </a:p>
          <a:p>
            <a:r>
              <a:rPr lang="en-US" dirty="0" smtClean="0"/>
              <a:t>Majid Nasiri Manjili</a:t>
            </a:r>
          </a:p>
          <a:p>
            <a:r>
              <a:rPr lang="en-US" dirty="0" smtClean="0"/>
              <a:t>Shahid Rajaee Teacher Training University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477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/>
              <a:t>Machine Learning Basics</a:t>
            </a:r>
            <a:br>
              <a:rPr lang="en-US" b="1" dirty="0"/>
            </a:b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7931965"/>
              </p:ext>
            </p:extLst>
          </p:nvPr>
        </p:nvGraphicFramePr>
        <p:xfrm>
          <a:off x="4179516" y="2640088"/>
          <a:ext cx="4238768" cy="1483360"/>
        </p:xfrm>
        <a:graphic>
          <a:graphicData uri="http://schemas.openxmlformats.org/drawingml/2006/table">
            <a:tbl>
              <a:tblPr firstRow="1" bandRow="1">
                <a:tableStyleId>{16D9F66E-5EB9-4882-86FB-DCBF35E3C3E4}</a:tableStyleId>
              </a:tblPr>
              <a:tblGrid>
                <a:gridCol w="2119384"/>
                <a:gridCol w="211938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...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...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xN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yN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Left Brace 5"/>
          <p:cNvSpPr/>
          <p:nvPr/>
        </p:nvSpPr>
        <p:spPr>
          <a:xfrm rot="5400000">
            <a:off x="5043714" y="1416959"/>
            <a:ext cx="348343" cy="193039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997604" y="1586832"/>
            <a:ext cx="440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X</a:t>
            </a:r>
            <a:endParaRPr lang="en-US" sz="3600" b="1" dirty="0"/>
          </a:p>
        </p:txBody>
      </p:sp>
      <p:sp>
        <p:nvSpPr>
          <p:cNvPr id="9" name="Rectangle 8"/>
          <p:cNvSpPr/>
          <p:nvPr/>
        </p:nvSpPr>
        <p:spPr>
          <a:xfrm>
            <a:off x="7102728" y="1586832"/>
            <a:ext cx="4539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/>
              <a:t>Y</a:t>
            </a:r>
          </a:p>
        </p:txBody>
      </p:sp>
      <p:sp>
        <p:nvSpPr>
          <p:cNvPr id="10" name="Left Brace 9"/>
          <p:cNvSpPr/>
          <p:nvPr/>
        </p:nvSpPr>
        <p:spPr>
          <a:xfrm rot="5400000">
            <a:off x="7155542" y="1416958"/>
            <a:ext cx="348343" cy="1930399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044791" y="4840905"/>
            <a:ext cx="573635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X = samples (raw data, featuers of raw data)</a:t>
            </a:r>
          </a:p>
          <a:p>
            <a:r>
              <a:rPr lang="en-US" b="1" dirty="0" smtClean="0"/>
              <a:t>Y = labels</a:t>
            </a:r>
          </a:p>
          <a:p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 </a:t>
            </a:r>
            <a:r>
              <a:rPr lang="en-US" b="1" dirty="0" smtClean="0">
                <a:solidFill>
                  <a:srgbClr val="FF0000"/>
                </a:solidFill>
              </a:rPr>
              <a:t>DATASET MUST BE REPRESENTATIVE</a:t>
            </a:r>
          </a:p>
        </p:txBody>
      </p:sp>
    </p:spTree>
    <p:extLst>
      <p:ext uri="{BB962C8B-B14F-4D97-AF65-F5344CB8AC3E}">
        <p14:creationId xmlns:p14="http://schemas.microsoft.com/office/powerpoint/2010/main" val="209677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/>
              <a:t>Machine Learning Basics</a:t>
            </a:r>
            <a:br>
              <a:rPr lang="en-US" b="1" dirty="0"/>
            </a:b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87458" y="1999224"/>
            <a:ext cx="2000588" cy="139722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b="1" dirty="0" smtClean="0"/>
              <a:t>Model</a:t>
            </a:r>
            <a:endParaRPr lang="en-US" b="1" dirty="0"/>
          </a:p>
        </p:txBody>
      </p:sp>
      <p:cxnSp>
        <p:nvCxnSpPr>
          <p:cNvPr id="7" name="Straight Arrow Connector 6"/>
          <p:cNvCxnSpPr>
            <a:endCxn id="4" idx="1"/>
          </p:cNvCxnSpPr>
          <p:nvPr/>
        </p:nvCxnSpPr>
        <p:spPr>
          <a:xfrm>
            <a:off x="3096234" y="2697836"/>
            <a:ext cx="59122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>
            <a:off x="5692188" y="2655970"/>
            <a:ext cx="566057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592925" y="2332804"/>
            <a:ext cx="440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/>
              <a:t>X</a:t>
            </a:r>
            <a:endParaRPr lang="en-US" sz="3600" b="1" dirty="0"/>
          </a:p>
        </p:txBody>
      </p:sp>
      <p:sp>
        <p:nvSpPr>
          <p:cNvPr id="10" name="Rectangle 9"/>
          <p:cNvSpPr/>
          <p:nvPr/>
        </p:nvSpPr>
        <p:spPr>
          <a:xfrm>
            <a:off x="6254103" y="2346203"/>
            <a:ext cx="45397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/>
              <a:t>Y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408202" y="2207703"/>
            <a:ext cx="46676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smtClean="0">
                <a:solidFill>
                  <a:srgbClr val="FF0000"/>
                </a:solidFill>
              </a:rPr>
              <a:t>Model Complexity Vs Number of Data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b="1" dirty="0" smtClean="0">
                <a:solidFill>
                  <a:srgbClr val="FF0000"/>
                </a:solidFill>
              </a:rPr>
              <a:t>Curse of dimensionality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77183" y="2975427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7458" y="3727620"/>
            <a:ext cx="7000000" cy="27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74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/>
              <a:t>Machine Learning Basics</a:t>
            </a:r>
            <a:br>
              <a:rPr lang="en-US" b="1" dirty="0"/>
            </a:b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592924" y="1390819"/>
            <a:ext cx="75815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 smtClean="0">
                <a:solidFill>
                  <a:srgbClr val="FF0000"/>
                </a:solidFill>
              </a:rPr>
              <a:t>Overfit &amp; Underfit (Regression - Classification Generalization</a:t>
            </a:r>
            <a:endParaRPr 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638800" y="2975428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530" y="1790929"/>
            <a:ext cx="7050375" cy="245039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738" y="4250285"/>
            <a:ext cx="7176167" cy="2278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Machine Learning Basics</a:t>
            </a:r>
            <a:br>
              <a:rPr lang="en-US" b="1" dirty="0"/>
            </a:br>
            <a:r>
              <a:rPr lang="en-US" dirty="0"/>
              <a:t>Traditional vs Deep Approaches performance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9990" y="1652507"/>
            <a:ext cx="6282250" cy="448216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929990" y="6303104"/>
            <a:ext cx="75815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 smtClean="0">
                <a:solidFill>
                  <a:srgbClr val="FF0000"/>
                </a:solidFill>
              </a:rPr>
              <a:t>Prepare More Data choose </a:t>
            </a:r>
            <a:r>
              <a:rPr lang="en-US" sz="2000" b="1" dirty="0">
                <a:solidFill>
                  <a:srgbClr val="FF0000"/>
                </a:solidFill>
              </a:rPr>
              <a:t>More Complex Model</a:t>
            </a:r>
          </a:p>
        </p:txBody>
      </p:sp>
    </p:spTree>
    <p:extLst>
      <p:ext uri="{BB962C8B-B14F-4D97-AF65-F5344CB8AC3E}">
        <p14:creationId xmlns:p14="http://schemas.microsoft.com/office/powerpoint/2010/main" val="11619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Machine Learning Basics</a:t>
            </a:r>
            <a:br>
              <a:rPr lang="en-US" b="1" dirty="0"/>
            </a:br>
            <a:r>
              <a:rPr lang="en-US" dirty="0"/>
              <a:t>Supervised vs Unsupervised vs </a:t>
            </a:r>
            <a:r>
              <a:rPr lang="en-US" dirty="0" smtClean="0"/>
              <a:t>Reinforcement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32148" y="5653314"/>
            <a:ext cx="698420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Wang, Shouyi &amp; Chaovalitwongse, Wanpracha &amp; Babuska, Robert. (2012). Machine Learning Algorithms in Bipedal Robot Control. Systems, Man, and Cybernetics, Part C: Applications and Reviews, IEEE Transactions on. 42. 728-743. 10.1109/TSMCC.2012.2186565.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3761" y="1694900"/>
            <a:ext cx="4436014" cy="49654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27" y="1709414"/>
            <a:ext cx="7030431" cy="394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995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Machine Learning Basics</a:t>
            </a:r>
            <a:br>
              <a:rPr lang="en-US" b="1" dirty="0"/>
            </a:br>
            <a:r>
              <a:rPr lang="en-US" dirty="0"/>
              <a:t>Supervised vs Unsupervised vs </a:t>
            </a:r>
            <a:r>
              <a:rPr lang="en-US" dirty="0" smtClean="0"/>
              <a:t>Reinforcement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381" y="2228585"/>
            <a:ext cx="10615506" cy="301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8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/>
              <a:t>Deep Learning Basics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Traditional vs Deep Learning Systems Block Diagram</a:t>
            </a:r>
          </a:p>
          <a:p>
            <a:r>
              <a:rPr lang="en-US" dirty="0"/>
              <a:t>Different Classification Problems (singleclass, multiclass, multilabel, multitask)</a:t>
            </a:r>
          </a:p>
          <a:p>
            <a:r>
              <a:rPr lang="en-US" dirty="0"/>
              <a:t>Regression (linear Regression, logistic regression)</a:t>
            </a:r>
          </a:p>
          <a:p>
            <a:r>
              <a:rPr lang="en-US" dirty="0"/>
              <a:t>Deep Learning Problem Component (dataset, model, loss, opt, acc)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466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Deep Learning Basics</a:t>
            </a:r>
            <a:br>
              <a:rPr lang="en-US" b="1" dirty="0"/>
            </a:br>
            <a:r>
              <a:rPr lang="en-US" sz="3100" dirty="0"/>
              <a:t>Traditional vs Deep Learning Systems Block Diagram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925" y="1730829"/>
            <a:ext cx="9202390" cy="4488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05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Deep Learning Basics</a:t>
            </a:r>
            <a:br>
              <a:rPr lang="en-US" b="1" dirty="0"/>
            </a:br>
            <a:r>
              <a:rPr lang="en-US" sz="3200" dirty="0"/>
              <a:t>Different </a:t>
            </a:r>
            <a:r>
              <a:rPr lang="en-US" sz="3200" dirty="0" smtClean="0"/>
              <a:t>Problems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 smtClean="0"/>
              <a:t>Singleclass Classification	(Apple / Not Apple)</a:t>
            </a:r>
          </a:p>
          <a:p>
            <a:r>
              <a:rPr lang="en-US" sz="2000" b="1" dirty="0"/>
              <a:t>Multiclass Classification </a:t>
            </a:r>
            <a:r>
              <a:rPr lang="en-US" sz="2000" b="1" dirty="0" smtClean="0"/>
              <a:t>(Apple / Orange / banana / ...)</a:t>
            </a:r>
          </a:p>
          <a:p>
            <a:r>
              <a:rPr lang="en-US" sz="2000" b="1" dirty="0" smtClean="0"/>
              <a:t>Multilabel Classification (Apple/ Not Apple)(Small/Big)</a:t>
            </a:r>
          </a:p>
          <a:p>
            <a:r>
              <a:rPr lang="en-US" sz="2000" b="1" dirty="0" smtClean="0"/>
              <a:t>Multitask (Multiclass &amp; </a:t>
            </a:r>
            <a:r>
              <a:rPr lang="en-US" sz="2000" b="1" dirty="0"/>
              <a:t>Multilabel </a:t>
            </a:r>
            <a:r>
              <a:rPr lang="en-US" sz="2000" b="1" dirty="0" smtClean="0"/>
              <a:t>Classification)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549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Deep Learning Basics</a:t>
            </a:r>
            <a:br>
              <a:rPr lang="en-US" b="1" dirty="0"/>
            </a:br>
            <a:r>
              <a:rPr lang="en-US" sz="2800" dirty="0"/>
              <a:t>Regression (linear Regression, logistic regression</a:t>
            </a:r>
            <a:r>
              <a:rPr lang="en-US" sz="2800" dirty="0" smtClean="0"/>
              <a:t>)</a:t>
            </a:r>
            <a:endParaRPr lang="en-US" sz="28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589212" y="2133600"/>
            <a:ext cx="8915400" cy="3777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Char char="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 smtClean="0"/>
              <a:t>Linear Regression</a:t>
            </a:r>
          </a:p>
          <a:p>
            <a:r>
              <a:rPr lang="en-US" sz="2000" b="1" dirty="0" smtClean="0"/>
              <a:t>Non-Linear Regression</a:t>
            </a:r>
            <a:endParaRPr lang="en-US" dirty="0" smtClean="0"/>
          </a:p>
          <a:p>
            <a:pPr marL="0" indent="0">
              <a:buFont typeface="Wingdings 3" charset="2"/>
              <a:buNone/>
            </a:pPr>
            <a:endParaRPr lang="en-US" dirty="0" smtClean="0"/>
          </a:p>
          <a:p>
            <a:pPr marL="0" indent="0">
              <a:buFont typeface="Wingdings 3" charset="2"/>
              <a:buNone/>
            </a:pP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685" y="3350794"/>
            <a:ext cx="6622460" cy="2560428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423886" y="6317622"/>
            <a:ext cx="882468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https://statistics.laerd.com/spss-tutorials/linear-regression-using-spss-statistics.php</a:t>
            </a:r>
          </a:p>
        </p:txBody>
      </p:sp>
    </p:spTree>
    <p:extLst>
      <p:ext uri="{BB962C8B-B14F-4D97-AF65-F5344CB8AC3E}">
        <p14:creationId xmlns:p14="http://schemas.microsoft.com/office/powerpoint/2010/main" val="2531420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Introduce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dirty="0"/>
              <a:t>Majid </a:t>
            </a:r>
            <a:r>
              <a:rPr lang="en-US" sz="2000" b="1" dirty="0" smtClean="0"/>
              <a:t>Nasiri</a:t>
            </a:r>
            <a:endParaRPr lang="fa-IR" sz="2000" b="1" dirty="0"/>
          </a:p>
          <a:p>
            <a:r>
              <a:rPr lang="en-US" sz="2000" b="1" dirty="0" smtClean="0"/>
              <a:t>B.sc : Electronic (Shiraz </a:t>
            </a:r>
            <a:r>
              <a:rPr lang="en-US" sz="2000" b="1" dirty="0"/>
              <a:t>University of </a:t>
            </a:r>
            <a:r>
              <a:rPr lang="en-US" sz="2000" b="1" dirty="0" smtClean="0"/>
              <a:t>Technology)</a:t>
            </a:r>
          </a:p>
          <a:p>
            <a:r>
              <a:rPr lang="en-US" sz="2000" b="1" dirty="0"/>
              <a:t>M.sc: Artificial Intelegence (Shahid Rajaee Teacher Training University)</a:t>
            </a:r>
          </a:p>
          <a:p>
            <a:r>
              <a:rPr lang="en-US" sz="2000" b="1" dirty="0" smtClean="0"/>
              <a:t>Email</a:t>
            </a:r>
            <a:r>
              <a:rPr lang="en-US" sz="2000" b="1" dirty="0"/>
              <a:t>: </a:t>
            </a:r>
            <a:r>
              <a:rPr lang="en-US" sz="2000" b="1" dirty="0">
                <a:hlinkClick r:id="rId2"/>
              </a:rPr>
              <a:t>mail.ai@yahoo.com</a:t>
            </a:r>
            <a:endParaRPr lang="en-US" sz="2000" b="1" dirty="0"/>
          </a:p>
          <a:p>
            <a:r>
              <a:rPr lang="en-US" sz="2000" b="1" dirty="0"/>
              <a:t>Web: </a:t>
            </a:r>
            <a:r>
              <a:rPr lang="en-US" sz="2000" b="1" dirty="0">
                <a:hlinkClick r:id="rId3"/>
              </a:rPr>
              <a:t>https://github.com/m-nasiri</a:t>
            </a:r>
            <a:endParaRPr lang="en-US" sz="20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892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Deep Learning Basics</a:t>
            </a:r>
            <a:br>
              <a:rPr lang="en-US" b="1" dirty="0"/>
            </a:br>
            <a:r>
              <a:rPr lang="en-US" sz="2200" dirty="0"/>
              <a:t>Deep Learning Problem </a:t>
            </a:r>
            <a:r>
              <a:rPr lang="en-US" sz="2200" dirty="0" smtClean="0"/>
              <a:t>Component</a:t>
            </a:r>
            <a:endParaRPr lang="en-US" sz="2700" dirty="0"/>
          </a:p>
        </p:txBody>
      </p:sp>
      <p:grpSp>
        <p:nvGrpSpPr>
          <p:cNvPr id="99" name="Group 98"/>
          <p:cNvGrpSpPr/>
          <p:nvPr/>
        </p:nvGrpSpPr>
        <p:grpSpPr>
          <a:xfrm>
            <a:off x="2308266" y="1758077"/>
            <a:ext cx="8815346" cy="4039656"/>
            <a:chOff x="2689266" y="1605677"/>
            <a:chExt cx="8815346" cy="4039656"/>
          </a:xfrm>
        </p:grpSpPr>
        <p:sp>
          <p:nvSpPr>
            <p:cNvPr id="5" name="Flowchart: Magnetic Disk 4"/>
            <p:cNvSpPr/>
            <p:nvPr/>
          </p:nvSpPr>
          <p:spPr>
            <a:xfrm>
              <a:off x="2689266" y="3777342"/>
              <a:ext cx="1091119" cy="957943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Dataset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4261504" y="3458029"/>
              <a:ext cx="3213100" cy="159657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Model</a:t>
              </a:r>
            </a:p>
            <a:p>
              <a:pPr algn="ctr"/>
              <a:r>
                <a:rPr lang="en-US" dirty="0" smtClean="0"/>
                <a:t>(Feature Extraction + Classificcation)</a:t>
              </a:r>
              <a:endParaRPr lang="en-US" dirty="0"/>
            </a:p>
          </p:txBody>
        </p:sp>
        <p:cxnSp>
          <p:nvCxnSpPr>
            <p:cNvPr id="10" name="Elbow Connector 9"/>
            <p:cNvCxnSpPr>
              <a:stCxn id="5" idx="4"/>
              <a:endCxn id="6" idx="1"/>
            </p:cNvCxnSpPr>
            <p:nvPr/>
          </p:nvCxnSpPr>
          <p:spPr>
            <a:xfrm>
              <a:off x="3780385" y="4256314"/>
              <a:ext cx="481119" cy="1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Flowchart: Or 19"/>
            <p:cNvSpPr/>
            <p:nvPr/>
          </p:nvSpPr>
          <p:spPr>
            <a:xfrm>
              <a:off x="8724221" y="3937000"/>
              <a:ext cx="645243" cy="645882"/>
            </a:xfrm>
            <a:prstGeom prst="flowChar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2" name="Straight Arrow Connector 21"/>
            <p:cNvCxnSpPr>
              <a:stCxn id="6" idx="3"/>
              <a:endCxn id="20" idx="2"/>
            </p:cNvCxnSpPr>
            <p:nvPr/>
          </p:nvCxnSpPr>
          <p:spPr>
            <a:xfrm>
              <a:off x="7474604" y="4256315"/>
              <a:ext cx="1249617" cy="362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2753250" y="3364578"/>
              <a:ext cx="10230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samples</a:t>
              </a:r>
              <a:endParaRPr lang="en-US" b="1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7438077" y="4260787"/>
              <a:ext cx="13226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predictions</a:t>
              </a:r>
              <a:endParaRPr lang="en-US" b="1" dirty="0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9222071" y="2705788"/>
              <a:ext cx="7729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labels</a:t>
              </a:r>
              <a:endParaRPr lang="en-US" b="1" dirty="0"/>
            </a:p>
          </p:txBody>
        </p:sp>
        <p:sp>
          <p:nvSpPr>
            <p:cNvPr id="42" name="Flowchart: Summing Junction 41"/>
            <p:cNvSpPr/>
            <p:nvPr/>
          </p:nvSpPr>
          <p:spPr>
            <a:xfrm>
              <a:off x="10192621" y="3882509"/>
              <a:ext cx="779739" cy="747610"/>
            </a:xfrm>
            <a:prstGeom prst="flowChartSummingJuncti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opt</a:t>
              </a:r>
              <a:endParaRPr lang="en-US" dirty="0"/>
            </a:p>
          </p:txBody>
        </p:sp>
        <p:cxnSp>
          <p:nvCxnSpPr>
            <p:cNvPr id="44" name="Straight Arrow Connector 43"/>
            <p:cNvCxnSpPr>
              <a:stCxn id="20" idx="6"/>
              <a:endCxn id="42" idx="2"/>
            </p:cNvCxnSpPr>
            <p:nvPr/>
          </p:nvCxnSpPr>
          <p:spPr>
            <a:xfrm flipV="1">
              <a:off x="9369464" y="4256314"/>
              <a:ext cx="823157" cy="362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9427256" y="3914228"/>
              <a:ext cx="5677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loss</a:t>
              </a:r>
              <a:endParaRPr lang="en-US" b="1" dirty="0"/>
            </a:p>
          </p:txBody>
        </p:sp>
        <p:cxnSp>
          <p:nvCxnSpPr>
            <p:cNvPr id="49" name="Elbow Connector 48"/>
            <p:cNvCxnSpPr>
              <a:stCxn id="42" idx="4"/>
              <a:endCxn id="6" idx="2"/>
            </p:cNvCxnSpPr>
            <p:nvPr/>
          </p:nvCxnSpPr>
          <p:spPr>
            <a:xfrm rot="5400000">
              <a:off x="8013033" y="2485141"/>
              <a:ext cx="424481" cy="4714437"/>
            </a:xfrm>
            <a:prstGeom prst="bentConnector3">
              <a:avLst>
                <a:gd name="adj1" fmla="val 246603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7666118" y="5276001"/>
              <a:ext cx="19478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backpropagation</a:t>
              </a:r>
              <a:endParaRPr lang="en-US" b="1" dirty="0"/>
            </a:p>
          </p:txBody>
        </p:sp>
        <p:sp>
          <p:nvSpPr>
            <p:cNvPr id="74" name="Flowchart: Or 73"/>
            <p:cNvSpPr/>
            <p:nvPr/>
          </p:nvSpPr>
          <p:spPr>
            <a:xfrm>
              <a:off x="8703263" y="1605677"/>
              <a:ext cx="645243" cy="645882"/>
            </a:xfrm>
            <a:prstGeom prst="flowChartOr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83" name="Straight Arrow Connector 82"/>
            <p:cNvCxnSpPr>
              <a:stCxn id="74" idx="6"/>
            </p:cNvCxnSpPr>
            <p:nvPr/>
          </p:nvCxnSpPr>
          <p:spPr>
            <a:xfrm>
              <a:off x="9348506" y="1928618"/>
              <a:ext cx="106606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/>
            <p:cNvSpPr txBox="1"/>
            <p:nvPr/>
          </p:nvSpPr>
          <p:spPr>
            <a:xfrm>
              <a:off x="10378983" y="1743952"/>
              <a:ext cx="11256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Accuracy</a:t>
              </a:r>
              <a:endParaRPr lang="en-US" b="1" dirty="0"/>
            </a:p>
          </p:txBody>
        </p:sp>
        <p:cxnSp>
          <p:nvCxnSpPr>
            <p:cNvPr id="88" name="Elbow Connector 87"/>
            <p:cNvCxnSpPr>
              <a:stCxn id="6" idx="3"/>
              <a:endCxn id="74" idx="2"/>
            </p:cNvCxnSpPr>
            <p:nvPr/>
          </p:nvCxnSpPr>
          <p:spPr>
            <a:xfrm flipV="1">
              <a:off x="7474604" y="1928618"/>
              <a:ext cx="1228659" cy="2327697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stCxn id="20" idx="0"/>
              <a:endCxn id="74" idx="4"/>
            </p:cNvCxnSpPr>
            <p:nvPr/>
          </p:nvCxnSpPr>
          <p:spPr>
            <a:xfrm flipH="1" flipV="1">
              <a:off x="9025885" y="2251559"/>
              <a:ext cx="20958" cy="1685441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Flowchart: Magnetic Disk 92"/>
            <p:cNvSpPr/>
            <p:nvPr/>
          </p:nvSpPr>
          <p:spPr>
            <a:xfrm>
              <a:off x="10060406" y="2589876"/>
              <a:ext cx="1091119" cy="957943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Dataset</a:t>
              </a:r>
              <a:endParaRPr lang="en-US" dirty="0"/>
            </a:p>
          </p:txBody>
        </p:sp>
        <p:cxnSp>
          <p:nvCxnSpPr>
            <p:cNvPr id="97" name="Straight Connector 96"/>
            <p:cNvCxnSpPr>
              <a:stCxn id="93" idx="2"/>
            </p:cNvCxnSpPr>
            <p:nvPr/>
          </p:nvCxnSpPr>
          <p:spPr>
            <a:xfrm flipH="1">
              <a:off x="9025884" y="3068848"/>
              <a:ext cx="1034522" cy="23618"/>
            </a:xfrm>
            <a:prstGeom prst="line">
              <a:avLst/>
            </a:pr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598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/>
              <a:t>Neural Network Basics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Single Perceptron Model</a:t>
            </a:r>
          </a:p>
          <a:p>
            <a:r>
              <a:rPr lang="en-US" b="1" dirty="0"/>
              <a:t>Backpropagation</a:t>
            </a:r>
          </a:p>
          <a:p>
            <a:r>
              <a:rPr lang="en-US" b="1" dirty="0"/>
              <a:t>Optimization</a:t>
            </a:r>
          </a:p>
          <a:p>
            <a:r>
              <a:rPr lang="en-US" b="1" dirty="0"/>
              <a:t>MultiLayer Perceptron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893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5789075" cy="1280890"/>
          </a:xfrm>
        </p:spPr>
        <p:txBody>
          <a:bodyPr>
            <a:normAutofit/>
          </a:bodyPr>
          <a:lstStyle/>
          <a:p>
            <a:r>
              <a:rPr lang="en-US" b="1" dirty="0"/>
              <a:t>Neural Network Basics</a:t>
            </a:r>
            <a:br>
              <a:rPr lang="en-US" b="1" dirty="0"/>
            </a:br>
            <a:r>
              <a:rPr lang="en-US" sz="2400" dirty="0"/>
              <a:t>Single Perceptron </a:t>
            </a:r>
            <a:r>
              <a:rPr lang="en-US" sz="2400" dirty="0" smtClean="0"/>
              <a:t>Model</a:t>
            </a:r>
            <a:endParaRPr lang="en-US" dirty="0"/>
          </a:p>
        </p:txBody>
      </p:sp>
      <p:sp>
        <p:nvSpPr>
          <p:cNvPr id="25" name="Flowchart: Connector 24"/>
          <p:cNvSpPr/>
          <p:nvPr/>
        </p:nvSpPr>
        <p:spPr>
          <a:xfrm>
            <a:off x="5302990" y="2591605"/>
            <a:ext cx="568408" cy="574013"/>
          </a:xfrm>
          <a:prstGeom prst="flowChartConnector">
            <a:avLst/>
          </a:prstGeom>
          <a:solidFill>
            <a:schemeClr val="accent1">
              <a:lumMod val="60000"/>
              <a:lumOff val="40000"/>
            </a:schemeClr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379791" y="2057623"/>
            <a:ext cx="423514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 smtClean="0"/>
              <a:t>  1</a:t>
            </a:r>
          </a:p>
          <a:p>
            <a:endParaRPr lang="en-US" sz="1600" b="1" i="1" dirty="0"/>
          </a:p>
          <a:p>
            <a:endParaRPr lang="en-US" sz="1600" b="1" i="1" dirty="0" smtClean="0"/>
          </a:p>
          <a:p>
            <a:r>
              <a:rPr lang="en-US" sz="1600" b="1" i="1" dirty="0" smtClean="0"/>
              <a:t>X1</a:t>
            </a:r>
          </a:p>
          <a:p>
            <a:endParaRPr lang="en-US" sz="1600" b="1" i="1" dirty="0" smtClean="0"/>
          </a:p>
          <a:p>
            <a:endParaRPr lang="en-US" sz="1600" b="1" i="1" dirty="0"/>
          </a:p>
          <a:p>
            <a:r>
              <a:rPr lang="en-US" sz="1600" b="1" i="1" dirty="0" smtClean="0"/>
              <a:t>X2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/>
              <p:cNvSpPr txBox="1"/>
              <p:nvPr/>
            </p:nvSpPr>
            <p:spPr>
              <a:xfrm>
                <a:off x="8009576" y="1905000"/>
                <a:ext cx="3428630" cy="182062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sz="1600" b="1" i="0" dirty="0" smtClean="0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sz="1600" b="1" i="1" dirty="0" smtClean="0">
                          <a:latin typeface="Cambria Math" panose="02040503050406030204" pitchFamily="18" charset="0"/>
                        </a:rPr>
                        <m:t>=[    </m:t>
                      </m:r>
                      <m:r>
                        <a:rPr lang="en-US" sz="1600" b="1" i="1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1600" b="1" i="1" dirty="0" smtClean="0">
                          <a:latin typeface="Cambria Math" panose="02040503050406030204" pitchFamily="18" charset="0"/>
                        </a:rPr>
                        <m:t>,    </m:t>
                      </m:r>
                      <m:r>
                        <a:rPr lang="en-US" sz="1600" b="1" i="1" dirty="0" smtClean="0">
                          <a:latin typeface="Cambria Math" panose="02040503050406030204" pitchFamily="18" charset="0"/>
                        </a:rPr>
                        <m:t>𝑿</m:t>
                      </m:r>
                      <m:r>
                        <a:rPr lang="en-US" sz="1600" b="1" i="1" dirty="0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1600" b="1" i="1" dirty="0" smtClean="0">
                          <a:latin typeface="Cambria Math" panose="02040503050406030204" pitchFamily="18" charset="0"/>
                        </a:rPr>
                        <m:t>,    </m:t>
                      </m:r>
                      <m:r>
                        <a:rPr lang="en-US" sz="1600" b="1" i="1" dirty="0" smtClean="0">
                          <a:latin typeface="Cambria Math" panose="02040503050406030204" pitchFamily="18" charset="0"/>
                        </a:rPr>
                        <m:t>𝑿</m:t>
                      </m:r>
                      <m:r>
                        <a:rPr lang="en-US" sz="1600" b="1" i="1" dirty="0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sz="1600" b="1" i="1" dirty="0" smtClean="0">
                          <a:latin typeface="Cambria Math" panose="02040503050406030204" pitchFamily="18" charset="0"/>
                        </a:rPr>
                        <m:t>]</m:t>
                      </m:r>
                    </m:oMath>
                  </m:oMathPara>
                </a14:m>
                <a:endParaRPr lang="en-US" sz="1600" b="1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𝑾</m:t>
                          </m:r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= [</m:t>
                          </m:r>
                          <m:r>
                            <a:rPr lang="en-US" sz="1600" b="1" i="1" dirty="0">
                              <a:latin typeface="Cambria Math" panose="02040503050406030204" pitchFamily="18" charset="0"/>
                            </a:rPr>
                            <m:t>𝑾</m:t>
                          </m:r>
                          <m:r>
                            <a:rPr lang="en-US" sz="1600" b="1" i="1" dirty="0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US" sz="1600" b="1" i="1" dirty="0">
                              <a:latin typeface="Cambria Math" panose="02040503050406030204" pitchFamily="18" charset="0"/>
                            </a:rPr>
                            <m:t>,   </m:t>
                          </m:r>
                          <m:r>
                            <a:rPr lang="en-US" sz="1600" b="1" i="1" dirty="0">
                              <a:latin typeface="Cambria Math" panose="02040503050406030204" pitchFamily="18" charset="0"/>
                            </a:rPr>
                            <m:t>𝑾</m:t>
                          </m:r>
                          <m:r>
                            <a:rPr lang="en-US" sz="1600" b="1" i="1" dirty="0">
                              <a:latin typeface="Cambria Math" panose="02040503050406030204" pitchFamily="18" charset="0"/>
                            </a:rPr>
                            <m:t>𝟏</m:t>
                          </m:r>
                          <m:r>
                            <a:rPr lang="en-US" sz="1600" b="1" i="1" dirty="0">
                              <a:latin typeface="Cambria Math" panose="02040503050406030204" pitchFamily="18" charset="0"/>
                            </a:rPr>
                            <m:t>,   </m:t>
                          </m:r>
                          <m:r>
                            <a:rPr lang="en-US" sz="1600" b="1" i="1" dirty="0">
                              <a:latin typeface="Cambria Math" panose="02040503050406030204" pitchFamily="18" charset="0"/>
                            </a:rPr>
                            <m:t>𝑾</m:t>
                          </m:r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𝟐</m:t>
                          </m:r>
                          <m:r>
                            <a:rPr lang="en-US" sz="1600" b="1" i="1" dirty="0">
                              <a:latin typeface="Cambria Math" panose="02040503050406030204" pitchFamily="18" charset="0"/>
                            </a:rPr>
                            <m:t>]</m:t>
                          </m:r>
                        </m:e>
                        <m:sup>
                          <m:r>
                            <a:rPr lang="en-US" sz="1600" b="1" i="1" dirty="0" smtClean="0">
                              <a:latin typeface="Cambria Math" panose="02040503050406030204" pitchFamily="18" charset="0"/>
                            </a:rPr>
                            <m:t>𝑻</m:t>
                          </m:r>
                        </m:sup>
                      </m:sSup>
                    </m:oMath>
                  </m:oMathPara>
                </a14:m>
                <a:endParaRPr lang="en-US" sz="1600" b="1" dirty="0" smtClean="0"/>
              </a:p>
              <a:p>
                <a:endParaRPr lang="en-US" sz="1600" b="1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𝒁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𝑿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𝑾</m:t>
                      </m:r>
                    </m:oMath>
                  </m:oMathPara>
                </a14:m>
                <a:endParaRPr lang="en-US" sz="1600" b="1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𝒁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𝑾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𝑿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𝑾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𝟏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𝑿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𝟐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𝑾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𝟐</m:t>
                      </m:r>
                    </m:oMath>
                  </m:oMathPara>
                </a14:m>
                <a:endParaRPr lang="en-US" sz="1600" b="1" dirty="0" smtClean="0"/>
              </a:p>
              <a:p>
                <a:endParaRPr lang="en-US" sz="1600" b="1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600" b="1" i="1">
                          <a:latin typeface="Cambria Math" panose="02040503050406030204" pitchFamily="18" charset="0"/>
                        </a:rPr>
                        <m:t>𝑶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𝒖𝒕</m:t>
                      </m:r>
                      <m:r>
                        <a:rPr lang="en-US" sz="1600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𝒇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𝒁</m:t>
                      </m:r>
                      <m:r>
                        <a:rPr lang="en-US" sz="1600" b="1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1600" b="1" dirty="0"/>
              </a:p>
            </p:txBody>
          </p:sp>
        </mc:Choice>
        <mc:Fallback xmlns="">
          <p:sp>
            <p:nvSpPr>
              <p:cNvPr id="27" name="TextBox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09576" y="1905000"/>
                <a:ext cx="3428630" cy="1820627"/>
              </a:xfrm>
              <a:prstGeom prst="rect">
                <a:avLst/>
              </a:prstGeom>
              <a:blipFill rotWithShape="0">
                <a:blip r:embed="rId2"/>
                <a:stretch>
                  <a:fillRect b="-13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Rectangle 27"/>
          <p:cNvSpPr/>
          <p:nvPr/>
        </p:nvSpPr>
        <p:spPr>
          <a:xfrm>
            <a:off x="6986861" y="2959100"/>
            <a:ext cx="54373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i="1" dirty="0" smtClean="0"/>
              <a:t>Out</a:t>
            </a:r>
            <a:endParaRPr lang="en-US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3934816" y="1906480"/>
            <a:ext cx="457176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i="1" dirty="0" smtClean="0"/>
              <a:t>W0</a:t>
            </a:r>
          </a:p>
          <a:p>
            <a:endParaRPr lang="en-US" sz="1400" b="1" i="1" dirty="0" smtClean="0"/>
          </a:p>
          <a:p>
            <a:endParaRPr lang="en-US" sz="1400" b="1" i="1" dirty="0" smtClean="0"/>
          </a:p>
          <a:p>
            <a:r>
              <a:rPr lang="en-US" sz="1400" b="1" i="1" dirty="0" smtClean="0"/>
              <a:t>W1</a:t>
            </a:r>
          </a:p>
          <a:p>
            <a:endParaRPr lang="en-US" sz="1400" b="1" i="1" dirty="0" smtClean="0"/>
          </a:p>
          <a:p>
            <a:endParaRPr lang="en-US" sz="1400" b="1" i="1" dirty="0" smtClean="0"/>
          </a:p>
          <a:p>
            <a:r>
              <a:rPr lang="en-US" sz="1400" b="1" i="1" dirty="0" smtClean="0"/>
              <a:t>W2</a:t>
            </a:r>
          </a:p>
        </p:txBody>
      </p:sp>
      <p:sp>
        <p:nvSpPr>
          <p:cNvPr id="30" name="Diamond 29"/>
          <p:cNvSpPr/>
          <p:nvPr/>
        </p:nvSpPr>
        <p:spPr>
          <a:xfrm>
            <a:off x="3841650" y="2057623"/>
            <a:ext cx="171450" cy="152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Diamond 30"/>
          <p:cNvSpPr/>
          <p:nvPr/>
        </p:nvSpPr>
        <p:spPr>
          <a:xfrm>
            <a:off x="3841650" y="2772634"/>
            <a:ext cx="171450" cy="152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Diamond 31"/>
          <p:cNvSpPr/>
          <p:nvPr/>
        </p:nvSpPr>
        <p:spPr>
          <a:xfrm>
            <a:off x="3841650" y="3487645"/>
            <a:ext cx="171450" cy="15240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>
            <a:stCxn id="31" idx="3"/>
            <a:endCxn id="25" idx="2"/>
          </p:cNvCxnSpPr>
          <p:nvPr/>
        </p:nvCxnSpPr>
        <p:spPr>
          <a:xfrm>
            <a:off x="4013100" y="2848834"/>
            <a:ext cx="1289890" cy="297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32" idx="3"/>
            <a:endCxn id="25" idx="2"/>
          </p:cNvCxnSpPr>
          <p:nvPr/>
        </p:nvCxnSpPr>
        <p:spPr>
          <a:xfrm flipV="1">
            <a:off x="4013100" y="2878612"/>
            <a:ext cx="1289890" cy="68523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lowchart: Connector 36"/>
          <p:cNvSpPr/>
          <p:nvPr/>
        </p:nvSpPr>
        <p:spPr>
          <a:xfrm>
            <a:off x="6418453" y="2599075"/>
            <a:ext cx="568408" cy="574013"/>
          </a:xfrm>
          <a:prstGeom prst="flowChartConnector">
            <a:avLst/>
          </a:prstGeom>
          <a:solidFill>
            <a:srgbClr val="00B0F0"/>
          </a:solidFill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b="1" i="1" dirty="0" smtClean="0">
                <a:solidFill>
                  <a:schemeClr val="tx1"/>
                </a:solidFill>
              </a:rPr>
              <a:t>f</a:t>
            </a:r>
            <a:endParaRPr lang="en-US" sz="2800" b="1" i="1" dirty="0">
              <a:solidFill>
                <a:schemeClr val="tx1"/>
              </a:solidFill>
            </a:endParaRPr>
          </a:p>
        </p:txBody>
      </p:sp>
      <p:cxnSp>
        <p:nvCxnSpPr>
          <p:cNvPr id="38" name="Straight Arrow Connector 37"/>
          <p:cNvCxnSpPr>
            <a:stCxn id="30" idx="3"/>
            <a:endCxn id="25" idx="2"/>
          </p:cNvCxnSpPr>
          <p:nvPr/>
        </p:nvCxnSpPr>
        <p:spPr>
          <a:xfrm>
            <a:off x="4013100" y="2133823"/>
            <a:ext cx="1289890" cy="7447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>
            <a:stCxn id="25" idx="6"/>
            <a:endCxn id="37" idx="2"/>
          </p:cNvCxnSpPr>
          <p:nvPr/>
        </p:nvCxnSpPr>
        <p:spPr>
          <a:xfrm>
            <a:off x="5871398" y="2878612"/>
            <a:ext cx="547055" cy="74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7" idx="6"/>
          </p:cNvCxnSpPr>
          <p:nvPr/>
        </p:nvCxnSpPr>
        <p:spPr>
          <a:xfrm flipV="1">
            <a:off x="6986861" y="2886081"/>
            <a:ext cx="31897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/>
          <p:cNvSpPr/>
          <p:nvPr/>
        </p:nvSpPr>
        <p:spPr>
          <a:xfrm>
            <a:off x="5944998" y="2908509"/>
            <a:ext cx="3273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/>
              <a:t>Z</a:t>
            </a:r>
            <a:endParaRPr lang="en-US" sz="2000" b="1" dirty="0"/>
          </a:p>
        </p:txBody>
      </p:sp>
      <p:pic>
        <p:nvPicPr>
          <p:cNvPr id="42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305" y="3964700"/>
            <a:ext cx="6763187" cy="2720180"/>
          </a:xfrm>
        </p:spPr>
      </p:pic>
    </p:spTree>
    <p:extLst>
      <p:ext uri="{BB962C8B-B14F-4D97-AF65-F5344CB8AC3E}">
        <p14:creationId xmlns:p14="http://schemas.microsoft.com/office/powerpoint/2010/main" val="2647661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Neural Network Basics</a:t>
            </a:r>
            <a:br>
              <a:rPr lang="en-US" b="1" dirty="0"/>
            </a:br>
            <a:r>
              <a:rPr lang="en-US" sz="2800" dirty="0"/>
              <a:t>MultiLayer Perceptron </a:t>
            </a:r>
            <a:r>
              <a:rPr lang="en-US" sz="2800" dirty="0" smtClean="0"/>
              <a:t>Model</a:t>
            </a:r>
            <a:endParaRPr lang="en-US" dirty="0"/>
          </a:p>
        </p:txBody>
      </p:sp>
      <p:grpSp>
        <p:nvGrpSpPr>
          <p:cNvPr id="55" name="Group 54"/>
          <p:cNvGrpSpPr/>
          <p:nvPr/>
        </p:nvGrpSpPr>
        <p:grpSpPr>
          <a:xfrm>
            <a:off x="4632401" y="4300790"/>
            <a:ext cx="4462818" cy="2292824"/>
            <a:chOff x="3146617" y="2273905"/>
            <a:chExt cx="6556940" cy="3485450"/>
          </a:xfrm>
        </p:grpSpPr>
        <p:sp>
          <p:nvSpPr>
            <p:cNvPr id="56" name="Flowchart: Connector 55"/>
            <p:cNvSpPr/>
            <p:nvPr/>
          </p:nvSpPr>
          <p:spPr>
            <a:xfrm>
              <a:off x="4547359" y="5289312"/>
              <a:ext cx="685987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57" name="Flowchart: Connector 56"/>
            <p:cNvSpPr/>
            <p:nvPr/>
          </p:nvSpPr>
          <p:spPr>
            <a:xfrm>
              <a:off x="3188299" y="3195563"/>
              <a:ext cx="441876" cy="299057"/>
            </a:xfrm>
            <a:prstGeom prst="flowChartConnector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58" name="Flowchart: Connector 57"/>
            <p:cNvSpPr/>
            <p:nvPr/>
          </p:nvSpPr>
          <p:spPr>
            <a:xfrm>
              <a:off x="3146618" y="3743849"/>
              <a:ext cx="441876" cy="299057"/>
            </a:xfrm>
            <a:prstGeom prst="flowChartConnector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59" name="Flowchart: Connector 58"/>
            <p:cNvSpPr/>
            <p:nvPr/>
          </p:nvSpPr>
          <p:spPr>
            <a:xfrm>
              <a:off x="3146617" y="4292136"/>
              <a:ext cx="441876" cy="299057"/>
            </a:xfrm>
            <a:prstGeom prst="flowChartConnector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60" name="Flowchart: Connector 59"/>
            <p:cNvSpPr/>
            <p:nvPr/>
          </p:nvSpPr>
          <p:spPr>
            <a:xfrm>
              <a:off x="4547359" y="3652531"/>
              <a:ext cx="685987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61" name="Flowchart: Connector 60"/>
            <p:cNvSpPr/>
            <p:nvPr/>
          </p:nvSpPr>
          <p:spPr>
            <a:xfrm>
              <a:off x="4547360" y="4494259"/>
              <a:ext cx="685987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62" name="Straight Arrow Connector 61"/>
            <p:cNvCxnSpPr>
              <a:stCxn id="57" idx="6"/>
              <a:endCxn id="60" idx="2"/>
            </p:cNvCxnSpPr>
            <p:nvPr/>
          </p:nvCxnSpPr>
          <p:spPr>
            <a:xfrm>
              <a:off x="3630176" y="3345092"/>
              <a:ext cx="917183" cy="5424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>
              <a:stCxn id="57" idx="6"/>
              <a:endCxn id="61" idx="2"/>
            </p:cNvCxnSpPr>
            <p:nvPr/>
          </p:nvCxnSpPr>
          <p:spPr>
            <a:xfrm>
              <a:off x="3630176" y="3345092"/>
              <a:ext cx="917184" cy="138418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stCxn id="57" idx="6"/>
              <a:endCxn id="56" idx="2"/>
            </p:cNvCxnSpPr>
            <p:nvPr/>
          </p:nvCxnSpPr>
          <p:spPr>
            <a:xfrm>
              <a:off x="3630176" y="3345092"/>
              <a:ext cx="917183" cy="217924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stCxn id="58" idx="6"/>
              <a:endCxn id="60" idx="2"/>
            </p:cNvCxnSpPr>
            <p:nvPr/>
          </p:nvCxnSpPr>
          <p:spPr>
            <a:xfrm flipV="1">
              <a:off x="3588494" y="3887551"/>
              <a:ext cx="958864" cy="582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>
              <a:stCxn id="58" idx="6"/>
              <a:endCxn id="61" idx="2"/>
            </p:cNvCxnSpPr>
            <p:nvPr/>
          </p:nvCxnSpPr>
          <p:spPr>
            <a:xfrm>
              <a:off x="3588494" y="3893379"/>
              <a:ext cx="958866" cy="83590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7" name="Straight Arrow Connector 66"/>
            <p:cNvCxnSpPr>
              <a:stCxn id="58" idx="6"/>
              <a:endCxn id="56" idx="2"/>
            </p:cNvCxnSpPr>
            <p:nvPr/>
          </p:nvCxnSpPr>
          <p:spPr>
            <a:xfrm>
              <a:off x="3588494" y="3893379"/>
              <a:ext cx="958864" cy="163095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>
              <a:stCxn id="59" idx="6"/>
              <a:endCxn id="60" idx="2"/>
            </p:cNvCxnSpPr>
            <p:nvPr/>
          </p:nvCxnSpPr>
          <p:spPr>
            <a:xfrm flipV="1">
              <a:off x="3588493" y="3887551"/>
              <a:ext cx="958866" cy="55411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>
              <a:stCxn id="59" idx="6"/>
              <a:endCxn id="61" idx="2"/>
            </p:cNvCxnSpPr>
            <p:nvPr/>
          </p:nvCxnSpPr>
          <p:spPr>
            <a:xfrm>
              <a:off x="3588493" y="4441665"/>
              <a:ext cx="958867" cy="28761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>
              <a:stCxn id="59" idx="6"/>
              <a:endCxn id="56" idx="2"/>
            </p:cNvCxnSpPr>
            <p:nvPr/>
          </p:nvCxnSpPr>
          <p:spPr>
            <a:xfrm>
              <a:off x="3588493" y="4441665"/>
              <a:ext cx="958866" cy="108266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71" name="Flowchart: Connector 70"/>
            <p:cNvSpPr/>
            <p:nvPr/>
          </p:nvSpPr>
          <p:spPr>
            <a:xfrm>
              <a:off x="6102935" y="3288482"/>
              <a:ext cx="685987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72" name="Flowchart: Connector 71"/>
            <p:cNvSpPr/>
            <p:nvPr/>
          </p:nvSpPr>
          <p:spPr>
            <a:xfrm>
              <a:off x="6102936" y="4130209"/>
              <a:ext cx="685987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73" name="Flowchart: Connector 72"/>
            <p:cNvSpPr/>
            <p:nvPr/>
          </p:nvSpPr>
          <p:spPr>
            <a:xfrm>
              <a:off x="6102935" y="4925263"/>
              <a:ext cx="685987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74" name="Straight Arrow Connector 73"/>
            <p:cNvCxnSpPr>
              <a:stCxn id="60" idx="6"/>
              <a:endCxn id="71" idx="2"/>
            </p:cNvCxnSpPr>
            <p:nvPr/>
          </p:nvCxnSpPr>
          <p:spPr>
            <a:xfrm flipV="1">
              <a:off x="5233345" y="3523503"/>
              <a:ext cx="869591" cy="36405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>
              <a:stCxn id="60" idx="6"/>
              <a:endCxn id="72" idx="2"/>
            </p:cNvCxnSpPr>
            <p:nvPr/>
          </p:nvCxnSpPr>
          <p:spPr>
            <a:xfrm>
              <a:off x="5233345" y="3887551"/>
              <a:ext cx="869592" cy="47767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>
              <a:stCxn id="60" idx="6"/>
              <a:endCxn id="73" idx="2"/>
            </p:cNvCxnSpPr>
            <p:nvPr/>
          </p:nvCxnSpPr>
          <p:spPr>
            <a:xfrm>
              <a:off x="5233345" y="3887551"/>
              <a:ext cx="869591" cy="127273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7" name="Straight Arrow Connector 76"/>
            <p:cNvCxnSpPr>
              <a:stCxn id="61" idx="6"/>
              <a:endCxn id="71" idx="2"/>
            </p:cNvCxnSpPr>
            <p:nvPr/>
          </p:nvCxnSpPr>
          <p:spPr>
            <a:xfrm flipV="1">
              <a:off x="5233345" y="3523503"/>
              <a:ext cx="869590" cy="120577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>
              <a:stCxn id="61" idx="6"/>
              <a:endCxn id="72" idx="2"/>
            </p:cNvCxnSpPr>
            <p:nvPr/>
          </p:nvCxnSpPr>
          <p:spPr>
            <a:xfrm flipV="1">
              <a:off x="5233345" y="4365231"/>
              <a:ext cx="869591" cy="36405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stCxn id="61" idx="6"/>
              <a:endCxn id="73" idx="2"/>
            </p:cNvCxnSpPr>
            <p:nvPr/>
          </p:nvCxnSpPr>
          <p:spPr>
            <a:xfrm>
              <a:off x="5233345" y="4729279"/>
              <a:ext cx="869590" cy="43100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>
              <a:stCxn id="56" idx="6"/>
              <a:endCxn id="71" idx="2"/>
            </p:cNvCxnSpPr>
            <p:nvPr/>
          </p:nvCxnSpPr>
          <p:spPr>
            <a:xfrm flipV="1">
              <a:off x="5233345" y="3523503"/>
              <a:ext cx="869591" cy="200083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>
              <a:stCxn id="56" idx="6"/>
              <a:endCxn id="72" idx="2"/>
            </p:cNvCxnSpPr>
            <p:nvPr/>
          </p:nvCxnSpPr>
          <p:spPr>
            <a:xfrm flipV="1">
              <a:off x="5233345" y="4365231"/>
              <a:ext cx="869592" cy="11591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2" name="Straight Arrow Connector 81"/>
            <p:cNvCxnSpPr>
              <a:stCxn id="56" idx="6"/>
              <a:endCxn id="73" idx="2"/>
            </p:cNvCxnSpPr>
            <p:nvPr/>
          </p:nvCxnSpPr>
          <p:spPr>
            <a:xfrm flipV="1">
              <a:off x="5233345" y="5160285"/>
              <a:ext cx="869591" cy="36405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83" name="Flowchart: Connector 82"/>
            <p:cNvSpPr/>
            <p:nvPr/>
          </p:nvSpPr>
          <p:spPr>
            <a:xfrm>
              <a:off x="7658511" y="3656741"/>
              <a:ext cx="685987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84" name="Flowchart: Connector 83"/>
            <p:cNvSpPr/>
            <p:nvPr/>
          </p:nvSpPr>
          <p:spPr>
            <a:xfrm>
              <a:off x="7658512" y="4498469"/>
              <a:ext cx="685987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85" name="Straight Arrow Connector 84"/>
            <p:cNvCxnSpPr>
              <a:stCxn id="71" idx="6"/>
              <a:endCxn id="83" idx="2"/>
            </p:cNvCxnSpPr>
            <p:nvPr/>
          </p:nvCxnSpPr>
          <p:spPr>
            <a:xfrm>
              <a:off x="6788922" y="3523503"/>
              <a:ext cx="869589" cy="3682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6" name="Straight Arrow Connector 85"/>
            <p:cNvCxnSpPr>
              <a:stCxn id="71" idx="6"/>
              <a:endCxn id="84" idx="2"/>
            </p:cNvCxnSpPr>
            <p:nvPr/>
          </p:nvCxnSpPr>
          <p:spPr>
            <a:xfrm>
              <a:off x="6788922" y="3523503"/>
              <a:ext cx="869590" cy="120998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>
              <a:stCxn id="72" idx="6"/>
              <a:endCxn id="83" idx="2"/>
            </p:cNvCxnSpPr>
            <p:nvPr/>
          </p:nvCxnSpPr>
          <p:spPr>
            <a:xfrm flipV="1">
              <a:off x="6788923" y="3891763"/>
              <a:ext cx="869588" cy="47346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stCxn id="72" idx="6"/>
              <a:endCxn id="84" idx="2"/>
            </p:cNvCxnSpPr>
            <p:nvPr/>
          </p:nvCxnSpPr>
          <p:spPr>
            <a:xfrm>
              <a:off x="6788923" y="4365230"/>
              <a:ext cx="869589" cy="3682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>
              <a:stCxn id="73" idx="6"/>
              <a:endCxn id="83" idx="2"/>
            </p:cNvCxnSpPr>
            <p:nvPr/>
          </p:nvCxnSpPr>
          <p:spPr>
            <a:xfrm flipV="1">
              <a:off x="6788922" y="3891763"/>
              <a:ext cx="869589" cy="126852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90" name="Straight Arrow Connector 89"/>
            <p:cNvCxnSpPr>
              <a:stCxn id="73" idx="6"/>
              <a:endCxn id="84" idx="2"/>
            </p:cNvCxnSpPr>
            <p:nvPr/>
          </p:nvCxnSpPr>
          <p:spPr>
            <a:xfrm flipV="1">
              <a:off x="6788922" y="4733491"/>
              <a:ext cx="869590" cy="42679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91" name="Flowchart: Connector 90"/>
            <p:cNvSpPr/>
            <p:nvPr/>
          </p:nvSpPr>
          <p:spPr>
            <a:xfrm>
              <a:off x="9261681" y="3195563"/>
              <a:ext cx="441876" cy="299057"/>
            </a:xfrm>
            <a:prstGeom prst="flowChartConnector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2" name="Flowchart: Connector 91"/>
            <p:cNvSpPr/>
            <p:nvPr/>
          </p:nvSpPr>
          <p:spPr>
            <a:xfrm>
              <a:off x="9220001" y="3743849"/>
              <a:ext cx="441876" cy="299057"/>
            </a:xfrm>
            <a:prstGeom prst="flowChartConnector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3" name="Flowchart: Connector 92"/>
            <p:cNvSpPr/>
            <p:nvPr/>
          </p:nvSpPr>
          <p:spPr>
            <a:xfrm>
              <a:off x="9219998" y="4292136"/>
              <a:ext cx="441876" cy="299057"/>
            </a:xfrm>
            <a:prstGeom prst="flowChartConnector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94" name="Straight Arrow Connector 93"/>
            <p:cNvCxnSpPr>
              <a:stCxn id="83" idx="6"/>
              <a:endCxn id="91" idx="2"/>
            </p:cNvCxnSpPr>
            <p:nvPr/>
          </p:nvCxnSpPr>
          <p:spPr>
            <a:xfrm flipV="1">
              <a:off x="8344495" y="3345092"/>
              <a:ext cx="917185" cy="5466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>
              <a:stCxn id="83" idx="6"/>
              <a:endCxn id="92" idx="2"/>
            </p:cNvCxnSpPr>
            <p:nvPr/>
          </p:nvCxnSpPr>
          <p:spPr>
            <a:xfrm>
              <a:off x="8344495" y="3891763"/>
              <a:ext cx="875503" cy="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stCxn id="83" idx="6"/>
              <a:endCxn id="93" idx="2"/>
            </p:cNvCxnSpPr>
            <p:nvPr/>
          </p:nvCxnSpPr>
          <p:spPr>
            <a:xfrm>
              <a:off x="8344495" y="3891763"/>
              <a:ext cx="875503" cy="54990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>
              <a:stCxn id="84" idx="6"/>
              <a:endCxn id="91" idx="2"/>
            </p:cNvCxnSpPr>
            <p:nvPr/>
          </p:nvCxnSpPr>
          <p:spPr>
            <a:xfrm flipV="1">
              <a:off x="8344496" y="3345092"/>
              <a:ext cx="917184" cy="13883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>
              <a:stCxn id="84" idx="6"/>
              <a:endCxn id="92" idx="2"/>
            </p:cNvCxnSpPr>
            <p:nvPr/>
          </p:nvCxnSpPr>
          <p:spPr>
            <a:xfrm flipV="1">
              <a:off x="8344496" y="3893378"/>
              <a:ext cx="875503" cy="84011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>
              <a:stCxn id="84" idx="6"/>
              <a:endCxn id="93" idx="2"/>
            </p:cNvCxnSpPr>
            <p:nvPr/>
          </p:nvCxnSpPr>
          <p:spPr>
            <a:xfrm flipV="1">
              <a:off x="8344496" y="4441664"/>
              <a:ext cx="875502" cy="29182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00" name="Flowchart: Connector 99"/>
            <p:cNvSpPr/>
            <p:nvPr/>
          </p:nvSpPr>
          <p:spPr>
            <a:xfrm>
              <a:off x="4547359" y="2926574"/>
              <a:ext cx="685986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01" name="Flowchart: Connector 100"/>
            <p:cNvSpPr/>
            <p:nvPr/>
          </p:nvSpPr>
          <p:spPr>
            <a:xfrm>
              <a:off x="6102935" y="2562526"/>
              <a:ext cx="685986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02" name="Flowchart: Connector 101"/>
            <p:cNvSpPr/>
            <p:nvPr/>
          </p:nvSpPr>
          <p:spPr>
            <a:xfrm>
              <a:off x="7658510" y="2930786"/>
              <a:ext cx="685986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03" name="Straight Arrow Connector 102"/>
            <p:cNvCxnSpPr>
              <a:stCxn id="57" idx="6"/>
              <a:endCxn id="100" idx="2"/>
            </p:cNvCxnSpPr>
            <p:nvPr/>
          </p:nvCxnSpPr>
          <p:spPr>
            <a:xfrm flipV="1">
              <a:off x="3630176" y="3161596"/>
              <a:ext cx="917183" cy="18349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4" name="Straight Arrow Connector 103"/>
            <p:cNvCxnSpPr>
              <a:stCxn id="58" idx="6"/>
              <a:endCxn id="100" idx="2"/>
            </p:cNvCxnSpPr>
            <p:nvPr/>
          </p:nvCxnSpPr>
          <p:spPr>
            <a:xfrm flipV="1">
              <a:off x="3588494" y="3161596"/>
              <a:ext cx="958864" cy="73178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5" name="Straight Arrow Connector 104"/>
            <p:cNvCxnSpPr>
              <a:stCxn id="59" idx="6"/>
              <a:endCxn id="100" idx="2"/>
            </p:cNvCxnSpPr>
            <p:nvPr/>
          </p:nvCxnSpPr>
          <p:spPr>
            <a:xfrm flipV="1">
              <a:off x="3588493" y="3161596"/>
              <a:ext cx="958866" cy="128006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6" name="Straight Arrow Connector 105"/>
            <p:cNvCxnSpPr>
              <a:stCxn id="100" idx="6"/>
              <a:endCxn id="101" idx="2"/>
            </p:cNvCxnSpPr>
            <p:nvPr/>
          </p:nvCxnSpPr>
          <p:spPr>
            <a:xfrm flipV="1">
              <a:off x="5233345" y="2797546"/>
              <a:ext cx="869591" cy="36405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>
              <a:stCxn id="100" idx="6"/>
              <a:endCxn id="71" idx="2"/>
            </p:cNvCxnSpPr>
            <p:nvPr/>
          </p:nvCxnSpPr>
          <p:spPr>
            <a:xfrm>
              <a:off x="5233345" y="3161596"/>
              <a:ext cx="869591" cy="36190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>
              <a:stCxn id="100" idx="6"/>
              <a:endCxn id="72" idx="2"/>
            </p:cNvCxnSpPr>
            <p:nvPr/>
          </p:nvCxnSpPr>
          <p:spPr>
            <a:xfrm>
              <a:off x="5233345" y="3161596"/>
              <a:ext cx="869592" cy="12036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09" name="Straight Arrow Connector 108"/>
            <p:cNvCxnSpPr>
              <a:stCxn id="100" idx="6"/>
              <a:endCxn id="73" idx="2"/>
            </p:cNvCxnSpPr>
            <p:nvPr/>
          </p:nvCxnSpPr>
          <p:spPr>
            <a:xfrm>
              <a:off x="5233345" y="3161596"/>
              <a:ext cx="869591" cy="199868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0" name="Straight Arrow Connector 109"/>
            <p:cNvCxnSpPr>
              <a:stCxn id="60" idx="6"/>
              <a:endCxn id="101" idx="2"/>
            </p:cNvCxnSpPr>
            <p:nvPr/>
          </p:nvCxnSpPr>
          <p:spPr>
            <a:xfrm flipV="1">
              <a:off x="5233345" y="2797546"/>
              <a:ext cx="869591" cy="109000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>
              <a:stCxn id="61" idx="6"/>
              <a:endCxn id="101" idx="2"/>
            </p:cNvCxnSpPr>
            <p:nvPr/>
          </p:nvCxnSpPr>
          <p:spPr>
            <a:xfrm flipV="1">
              <a:off x="5233345" y="2797546"/>
              <a:ext cx="869590" cy="193173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>
              <a:stCxn id="56" idx="6"/>
              <a:endCxn id="101" idx="2"/>
            </p:cNvCxnSpPr>
            <p:nvPr/>
          </p:nvCxnSpPr>
          <p:spPr>
            <a:xfrm flipV="1">
              <a:off x="5233345" y="2797546"/>
              <a:ext cx="869591" cy="272678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3" name="Straight Arrow Connector 112"/>
            <p:cNvCxnSpPr>
              <a:stCxn id="101" idx="6"/>
              <a:endCxn id="102" idx="2"/>
            </p:cNvCxnSpPr>
            <p:nvPr/>
          </p:nvCxnSpPr>
          <p:spPr>
            <a:xfrm>
              <a:off x="6788922" y="2797546"/>
              <a:ext cx="869589" cy="3682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4" name="Straight Arrow Connector 113"/>
            <p:cNvCxnSpPr>
              <a:stCxn id="101" idx="6"/>
              <a:endCxn id="83" idx="2"/>
            </p:cNvCxnSpPr>
            <p:nvPr/>
          </p:nvCxnSpPr>
          <p:spPr>
            <a:xfrm>
              <a:off x="6788922" y="2797546"/>
              <a:ext cx="869589" cy="109421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5" name="Straight Arrow Connector 114"/>
            <p:cNvCxnSpPr>
              <a:stCxn id="101" idx="6"/>
              <a:endCxn id="84" idx="2"/>
            </p:cNvCxnSpPr>
            <p:nvPr/>
          </p:nvCxnSpPr>
          <p:spPr>
            <a:xfrm>
              <a:off x="6788922" y="2797546"/>
              <a:ext cx="869590" cy="193594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6" name="Straight Arrow Connector 115"/>
            <p:cNvCxnSpPr>
              <a:stCxn id="71" idx="6"/>
              <a:endCxn id="102" idx="2"/>
            </p:cNvCxnSpPr>
            <p:nvPr/>
          </p:nvCxnSpPr>
          <p:spPr>
            <a:xfrm flipV="1">
              <a:off x="6788922" y="3165806"/>
              <a:ext cx="869589" cy="35769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>
              <a:stCxn id="72" idx="6"/>
              <a:endCxn id="102" idx="2"/>
            </p:cNvCxnSpPr>
            <p:nvPr/>
          </p:nvCxnSpPr>
          <p:spPr>
            <a:xfrm flipV="1">
              <a:off x="6788923" y="3165806"/>
              <a:ext cx="869588" cy="119942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>
              <a:stCxn id="73" idx="6"/>
              <a:endCxn id="102" idx="2"/>
            </p:cNvCxnSpPr>
            <p:nvPr/>
          </p:nvCxnSpPr>
          <p:spPr>
            <a:xfrm flipV="1">
              <a:off x="6788922" y="3165806"/>
              <a:ext cx="869589" cy="199447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19" name="Straight Arrow Connector 118"/>
            <p:cNvCxnSpPr>
              <a:stCxn id="102" idx="6"/>
              <a:endCxn id="91" idx="2"/>
            </p:cNvCxnSpPr>
            <p:nvPr/>
          </p:nvCxnSpPr>
          <p:spPr>
            <a:xfrm>
              <a:off x="8344495" y="3165806"/>
              <a:ext cx="917185" cy="17928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>
              <a:stCxn id="102" idx="6"/>
              <a:endCxn id="92" idx="2"/>
            </p:cNvCxnSpPr>
            <p:nvPr/>
          </p:nvCxnSpPr>
          <p:spPr>
            <a:xfrm>
              <a:off x="8344495" y="3165806"/>
              <a:ext cx="875503" cy="72757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1" name="Straight Arrow Connector 120"/>
            <p:cNvCxnSpPr>
              <a:stCxn id="102" idx="6"/>
              <a:endCxn id="93" idx="2"/>
            </p:cNvCxnSpPr>
            <p:nvPr/>
          </p:nvCxnSpPr>
          <p:spPr>
            <a:xfrm>
              <a:off x="8344495" y="3165806"/>
              <a:ext cx="875503" cy="127585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22" name="Flowchart: Connector 121"/>
            <p:cNvSpPr/>
            <p:nvPr/>
          </p:nvSpPr>
          <p:spPr>
            <a:xfrm>
              <a:off x="4547359" y="2273905"/>
              <a:ext cx="685986" cy="470043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23" name="Straight Arrow Connector 122"/>
            <p:cNvCxnSpPr>
              <a:stCxn id="57" idx="6"/>
              <a:endCxn id="122" idx="2"/>
            </p:cNvCxnSpPr>
            <p:nvPr/>
          </p:nvCxnSpPr>
          <p:spPr>
            <a:xfrm flipV="1">
              <a:off x="3630176" y="2508927"/>
              <a:ext cx="917183" cy="83616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>
              <a:stCxn id="58" idx="6"/>
              <a:endCxn id="122" idx="2"/>
            </p:cNvCxnSpPr>
            <p:nvPr/>
          </p:nvCxnSpPr>
          <p:spPr>
            <a:xfrm flipV="1">
              <a:off x="3588494" y="2508927"/>
              <a:ext cx="958863" cy="138445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>
              <a:stCxn id="59" idx="6"/>
              <a:endCxn id="122" idx="2"/>
            </p:cNvCxnSpPr>
            <p:nvPr/>
          </p:nvCxnSpPr>
          <p:spPr>
            <a:xfrm flipV="1">
              <a:off x="3588493" y="2508927"/>
              <a:ext cx="958864" cy="193273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>
              <a:stCxn id="122" idx="6"/>
              <a:endCxn id="101" idx="2"/>
            </p:cNvCxnSpPr>
            <p:nvPr/>
          </p:nvCxnSpPr>
          <p:spPr>
            <a:xfrm>
              <a:off x="5233345" y="2508927"/>
              <a:ext cx="869591" cy="28862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7" name="Straight Arrow Connector 126"/>
            <p:cNvCxnSpPr>
              <a:stCxn id="122" idx="6"/>
              <a:endCxn id="71" idx="2"/>
            </p:cNvCxnSpPr>
            <p:nvPr/>
          </p:nvCxnSpPr>
          <p:spPr>
            <a:xfrm>
              <a:off x="5233345" y="2508927"/>
              <a:ext cx="869591" cy="101457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8" name="Straight Arrow Connector 127"/>
            <p:cNvCxnSpPr>
              <a:stCxn id="122" idx="6"/>
              <a:endCxn id="72" idx="2"/>
            </p:cNvCxnSpPr>
            <p:nvPr/>
          </p:nvCxnSpPr>
          <p:spPr>
            <a:xfrm>
              <a:off x="5233345" y="2508927"/>
              <a:ext cx="869592" cy="185630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>
              <a:stCxn id="122" idx="6"/>
              <a:endCxn id="73" idx="2"/>
            </p:cNvCxnSpPr>
            <p:nvPr/>
          </p:nvCxnSpPr>
          <p:spPr>
            <a:xfrm>
              <a:off x="5233345" y="2508927"/>
              <a:ext cx="869591" cy="265135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130" name="Group 129"/>
          <p:cNvGrpSpPr/>
          <p:nvPr/>
        </p:nvGrpSpPr>
        <p:grpSpPr>
          <a:xfrm>
            <a:off x="2704119" y="2200216"/>
            <a:ext cx="3565857" cy="1840922"/>
            <a:chOff x="1380790" y="2558451"/>
            <a:chExt cx="6272016" cy="2977000"/>
          </a:xfrm>
        </p:grpSpPr>
        <p:sp>
          <p:nvSpPr>
            <p:cNvPr id="131" name="Flowchart: Connector 130"/>
            <p:cNvSpPr/>
            <p:nvPr/>
          </p:nvSpPr>
          <p:spPr>
            <a:xfrm>
              <a:off x="1420661" y="3087077"/>
              <a:ext cx="422675" cy="412611"/>
            </a:xfrm>
            <a:prstGeom prst="flowChartConnector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32" name="Flowchart: Connector 131"/>
            <p:cNvSpPr/>
            <p:nvPr/>
          </p:nvSpPr>
          <p:spPr>
            <a:xfrm>
              <a:off x="1380791" y="3843550"/>
              <a:ext cx="422675" cy="412611"/>
            </a:xfrm>
            <a:prstGeom prst="flowChartConnector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33" name="Flowchart: Connector 132"/>
            <p:cNvSpPr/>
            <p:nvPr/>
          </p:nvSpPr>
          <p:spPr>
            <a:xfrm>
              <a:off x="1380790" y="4600023"/>
              <a:ext cx="422675" cy="412611"/>
            </a:xfrm>
            <a:prstGeom prst="flowChartConnector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34" name="Flowchart: Connector 133"/>
            <p:cNvSpPr/>
            <p:nvPr/>
          </p:nvSpPr>
          <p:spPr>
            <a:xfrm>
              <a:off x="2792100" y="2558451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35" name="Flowchart: Connector 134"/>
            <p:cNvSpPr/>
            <p:nvPr/>
          </p:nvSpPr>
          <p:spPr>
            <a:xfrm>
              <a:off x="2792101" y="3719786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36" name="Flowchart: Connector 135"/>
            <p:cNvSpPr/>
            <p:nvPr/>
          </p:nvSpPr>
          <p:spPr>
            <a:xfrm>
              <a:off x="2792100" y="4881121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37" name="Straight Arrow Connector 136"/>
            <p:cNvCxnSpPr>
              <a:stCxn id="131" idx="6"/>
              <a:endCxn id="134" idx="2"/>
            </p:cNvCxnSpPr>
            <p:nvPr/>
          </p:nvCxnSpPr>
          <p:spPr>
            <a:xfrm flipV="1">
              <a:off x="1843336" y="2882711"/>
              <a:ext cx="948764" cy="41067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>
              <a:stCxn id="131" idx="6"/>
              <a:endCxn id="135" idx="2"/>
            </p:cNvCxnSpPr>
            <p:nvPr/>
          </p:nvCxnSpPr>
          <p:spPr>
            <a:xfrm>
              <a:off x="1843336" y="3293383"/>
              <a:ext cx="948765" cy="75066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39" name="Straight Arrow Connector 138"/>
            <p:cNvCxnSpPr>
              <a:stCxn id="131" idx="6"/>
              <a:endCxn id="136" idx="2"/>
            </p:cNvCxnSpPr>
            <p:nvPr/>
          </p:nvCxnSpPr>
          <p:spPr>
            <a:xfrm>
              <a:off x="1843336" y="3293383"/>
              <a:ext cx="948764" cy="19119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40" name="Straight Arrow Connector 139"/>
            <p:cNvCxnSpPr>
              <a:stCxn id="132" idx="6"/>
              <a:endCxn id="134" idx="2"/>
            </p:cNvCxnSpPr>
            <p:nvPr/>
          </p:nvCxnSpPr>
          <p:spPr>
            <a:xfrm flipV="1">
              <a:off x="1803466" y="2882711"/>
              <a:ext cx="988634" cy="116714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41" name="Straight Arrow Connector 140"/>
            <p:cNvCxnSpPr>
              <a:stCxn id="132" idx="6"/>
              <a:endCxn id="135" idx="2"/>
            </p:cNvCxnSpPr>
            <p:nvPr/>
          </p:nvCxnSpPr>
          <p:spPr>
            <a:xfrm flipV="1">
              <a:off x="1803466" y="4044046"/>
              <a:ext cx="988635" cy="581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42" name="Straight Arrow Connector 141"/>
            <p:cNvCxnSpPr>
              <a:stCxn id="132" idx="6"/>
              <a:endCxn id="136" idx="2"/>
            </p:cNvCxnSpPr>
            <p:nvPr/>
          </p:nvCxnSpPr>
          <p:spPr>
            <a:xfrm>
              <a:off x="1803466" y="4049856"/>
              <a:ext cx="988634" cy="115552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43" name="Straight Arrow Connector 142"/>
            <p:cNvCxnSpPr>
              <a:stCxn id="133" idx="6"/>
              <a:endCxn id="134" idx="2"/>
            </p:cNvCxnSpPr>
            <p:nvPr/>
          </p:nvCxnSpPr>
          <p:spPr>
            <a:xfrm flipV="1">
              <a:off x="1803465" y="2882711"/>
              <a:ext cx="988635" cy="192361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44" name="Straight Arrow Connector 143"/>
            <p:cNvCxnSpPr>
              <a:stCxn id="133" idx="6"/>
              <a:endCxn id="135" idx="2"/>
            </p:cNvCxnSpPr>
            <p:nvPr/>
          </p:nvCxnSpPr>
          <p:spPr>
            <a:xfrm flipV="1">
              <a:off x="1803465" y="4044046"/>
              <a:ext cx="988636" cy="76228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45" name="Straight Arrow Connector 144"/>
            <p:cNvCxnSpPr>
              <a:stCxn id="133" idx="6"/>
              <a:endCxn id="136" idx="2"/>
            </p:cNvCxnSpPr>
            <p:nvPr/>
          </p:nvCxnSpPr>
          <p:spPr>
            <a:xfrm>
              <a:off x="1803465" y="4806329"/>
              <a:ext cx="988635" cy="39905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46" name="Flowchart: Connector 145"/>
            <p:cNvSpPr/>
            <p:nvPr/>
          </p:nvSpPr>
          <p:spPr>
            <a:xfrm>
              <a:off x="4280081" y="2558451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47" name="Flowchart: Connector 146"/>
            <p:cNvSpPr/>
            <p:nvPr/>
          </p:nvSpPr>
          <p:spPr>
            <a:xfrm>
              <a:off x="4280082" y="3719786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48" name="Flowchart: Connector 147"/>
            <p:cNvSpPr/>
            <p:nvPr/>
          </p:nvSpPr>
          <p:spPr>
            <a:xfrm>
              <a:off x="4280081" y="4881121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49" name="Straight Arrow Connector 148"/>
            <p:cNvCxnSpPr>
              <a:stCxn id="134" idx="6"/>
              <a:endCxn id="146" idx="2"/>
            </p:cNvCxnSpPr>
            <p:nvPr/>
          </p:nvCxnSpPr>
          <p:spPr>
            <a:xfrm>
              <a:off x="3448277" y="2882711"/>
              <a:ext cx="83180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>
              <a:stCxn id="134" idx="6"/>
              <a:endCxn id="147" idx="2"/>
            </p:cNvCxnSpPr>
            <p:nvPr/>
          </p:nvCxnSpPr>
          <p:spPr>
            <a:xfrm>
              <a:off x="3448277" y="2882711"/>
              <a:ext cx="831805" cy="11613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51" name="Straight Arrow Connector 150"/>
            <p:cNvCxnSpPr>
              <a:stCxn id="134" idx="6"/>
              <a:endCxn id="148" idx="2"/>
            </p:cNvCxnSpPr>
            <p:nvPr/>
          </p:nvCxnSpPr>
          <p:spPr>
            <a:xfrm>
              <a:off x="3448277" y="2882711"/>
              <a:ext cx="831804" cy="23226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>
              <a:stCxn id="135" idx="6"/>
              <a:endCxn id="146" idx="2"/>
            </p:cNvCxnSpPr>
            <p:nvPr/>
          </p:nvCxnSpPr>
          <p:spPr>
            <a:xfrm flipV="1">
              <a:off x="3448278" y="2882711"/>
              <a:ext cx="831803" cy="11613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53" name="Straight Arrow Connector 152"/>
            <p:cNvCxnSpPr>
              <a:endCxn id="147" idx="2"/>
            </p:cNvCxnSpPr>
            <p:nvPr/>
          </p:nvCxnSpPr>
          <p:spPr>
            <a:xfrm>
              <a:off x="3536092" y="4038236"/>
              <a:ext cx="743990" cy="581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>
              <a:stCxn id="135" idx="6"/>
              <a:endCxn id="148" idx="2"/>
            </p:cNvCxnSpPr>
            <p:nvPr/>
          </p:nvCxnSpPr>
          <p:spPr>
            <a:xfrm>
              <a:off x="3448278" y="4044046"/>
              <a:ext cx="831803" cy="11613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55" name="Straight Arrow Connector 154"/>
            <p:cNvCxnSpPr>
              <a:stCxn id="136" idx="6"/>
              <a:endCxn id="146" idx="2"/>
            </p:cNvCxnSpPr>
            <p:nvPr/>
          </p:nvCxnSpPr>
          <p:spPr>
            <a:xfrm flipV="1">
              <a:off x="3448277" y="2882711"/>
              <a:ext cx="831804" cy="23226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56" name="Straight Arrow Connector 155"/>
            <p:cNvCxnSpPr>
              <a:stCxn id="136" idx="6"/>
              <a:endCxn id="147" idx="2"/>
            </p:cNvCxnSpPr>
            <p:nvPr/>
          </p:nvCxnSpPr>
          <p:spPr>
            <a:xfrm flipV="1">
              <a:off x="3448277" y="4044046"/>
              <a:ext cx="831805" cy="11613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57" name="Straight Arrow Connector 156"/>
            <p:cNvCxnSpPr>
              <a:stCxn id="136" idx="6"/>
              <a:endCxn id="148" idx="2"/>
            </p:cNvCxnSpPr>
            <p:nvPr/>
          </p:nvCxnSpPr>
          <p:spPr>
            <a:xfrm>
              <a:off x="3448277" y="5205381"/>
              <a:ext cx="83180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58" name="Flowchart: Connector 157"/>
            <p:cNvSpPr/>
            <p:nvPr/>
          </p:nvSpPr>
          <p:spPr>
            <a:xfrm>
              <a:off x="5768060" y="2564261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59" name="Flowchart: Connector 158"/>
            <p:cNvSpPr/>
            <p:nvPr/>
          </p:nvSpPr>
          <p:spPr>
            <a:xfrm>
              <a:off x="5768061" y="3725596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60" name="Flowchart: Connector 159"/>
            <p:cNvSpPr/>
            <p:nvPr/>
          </p:nvSpPr>
          <p:spPr>
            <a:xfrm>
              <a:off x="5768060" y="4886931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61" name="Straight Arrow Connector 160"/>
            <p:cNvCxnSpPr>
              <a:stCxn id="146" idx="6"/>
              <a:endCxn id="158" idx="2"/>
            </p:cNvCxnSpPr>
            <p:nvPr/>
          </p:nvCxnSpPr>
          <p:spPr>
            <a:xfrm>
              <a:off x="4936258" y="2882711"/>
              <a:ext cx="831802" cy="581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>
              <a:stCxn id="146" idx="6"/>
              <a:endCxn id="159" idx="2"/>
            </p:cNvCxnSpPr>
            <p:nvPr/>
          </p:nvCxnSpPr>
          <p:spPr>
            <a:xfrm>
              <a:off x="4936258" y="2882711"/>
              <a:ext cx="831803" cy="116714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63" name="Straight Arrow Connector 162"/>
            <p:cNvCxnSpPr>
              <a:stCxn id="146" idx="6"/>
              <a:endCxn id="160" idx="2"/>
            </p:cNvCxnSpPr>
            <p:nvPr/>
          </p:nvCxnSpPr>
          <p:spPr>
            <a:xfrm>
              <a:off x="4936258" y="2882711"/>
              <a:ext cx="831802" cy="232848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64" name="Straight Arrow Connector 163"/>
            <p:cNvCxnSpPr>
              <a:stCxn id="147" idx="6"/>
              <a:endCxn id="158" idx="2"/>
            </p:cNvCxnSpPr>
            <p:nvPr/>
          </p:nvCxnSpPr>
          <p:spPr>
            <a:xfrm flipV="1">
              <a:off x="4936259" y="2888521"/>
              <a:ext cx="831801" cy="115552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65" name="Straight Arrow Connector 164"/>
            <p:cNvCxnSpPr>
              <a:stCxn id="147" idx="6"/>
              <a:endCxn id="159" idx="2"/>
            </p:cNvCxnSpPr>
            <p:nvPr/>
          </p:nvCxnSpPr>
          <p:spPr>
            <a:xfrm>
              <a:off x="4936259" y="4044046"/>
              <a:ext cx="831802" cy="581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66" name="Straight Arrow Connector 165"/>
            <p:cNvCxnSpPr>
              <a:stCxn id="147" idx="6"/>
              <a:endCxn id="160" idx="2"/>
            </p:cNvCxnSpPr>
            <p:nvPr/>
          </p:nvCxnSpPr>
          <p:spPr>
            <a:xfrm>
              <a:off x="4936259" y="4044046"/>
              <a:ext cx="831801" cy="116714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67" name="Straight Arrow Connector 166"/>
            <p:cNvCxnSpPr>
              <a:stCxn id="148" idx="6"/>
              <a:endCxn id="158" idx="2"/>
            </p:cNvCxnSpPr>
            <p:nvPr/>
          </p:nvCxnSpPr>
          <p:spPr>
            <a:xfrm flipV="1">
              <a:off x="4936258" y="2888521"/>
              <a:ext cx="831802" cy="23168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68" name="Straight Arrow Connector 167"/>
            <p:cNvCxnSpPr>
              <a:stCxn id="148" idx="6"/>
              <a:endCxn id="159" idx="2"/>
            </p:cNvCxnSpPr>
            <p:nvPr/>
          </p:nvCxnSpPr>
          <p:spPr>
            <a:xfrm flipV="1">
              <a:off x="4936258" y="4049856"/>
              <a:ext cx="831803" cy="115552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69" name="Straight Arrow Connector 168"/>
            <p:cNvCxnSpPr>
              <a:stCxn id="148" idx="6"/>
              <a:endCxn id="160" idx="2"/>
            </p:cNvCxnSpPr>
            <p:nvPr/>
          </p:nvCxnSpPr>
          <p:spPr>
            <a:xfrm>
              <a:off x="4936258" y="5205381"/>
              <a:ext cx="831802" cy="581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70" name="Flowchart: Connector 169"/>
            <p:cNvSpPr/>
            <p:nvPr/>
          </p:nvSpPr>
          <p:spPr>
            <a:xfrm>
              <a:off x="7230131" y="3087077"/>
              <a:ext cx="422675" cy="412611"/>
            </a:xfrm>
            <a:prstGeom prst="flowChartConnector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1" name="Flowchart: Connector 170"/>
            <p:cNvSpPr/>
            <p:nvPr/>
          </p:nvSpPr>
          <p:spPr>
            <a:xfrm>
              <a:off x="7190261" y="3843550"/>
              <a:ext cx="422675" cy="412611"/>
            </a:xfrm>
            <a:prstGeom prst="flowChartConnector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2" name="Flowchart: Connector 171"/>
            <p:cNvSpPr/>
            <p:nvPr/>
          </p:nvSpPr>
          <p:spPr>
            <a:xfrm>
              <a:off x="7190260" y="4600023"/>
              <a:ext cx="422675" cy="412611"/>
            </a:xfrm>
            <a:prstGeom prst="flowChartConnector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173" name="Straight Arrow Connector 172"/>
            <p:cNvCxnSpPr>
              <a:stCxn id="158" idx="6"/>
              <a:endCxn id="170" idx="2"/>
            </p:cNvCxnSpPr>
            <p:nvPr/>
          </p:nvCxnSpPr>
          <p:spPr>
            <a:xfrm>
              <a:off x="6424237" y="2888521"/>
              <a:ext cx="805894" cy="40486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74" name="Straight Arrow Connector 173"/>
            <p:cNvCxnSpPr>
              <a:stCxn id="158" idx="6"/>
              <a:endCxn id="171" idx="2"/>
            </p:cNvCxnSpPr>
            <p:nvPr/>
          </p:nvCxnSpPr>
          <p:spPr>
            <a:xfrm>
              <a:off x="6424237" y="2888521"/>
              <a:ext cx="766024" cy="11613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75" name="Straight Arrow Connector 174"/>
            <p:cNvCxnSpPr>
              <a:stCxn id="158" idx="6"/>
              <a:endCxn id="172" idx="2"/>
            </p:cNvCxnSpPr>
            <p:nvPr/>
          </p:nvCxnSpPr>
          <p:spPr>
            <a:xfrm>
              <a:off x="6424237" y="2888521"/>
              <a:ext cx="766023" cy="191780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76" name="Straight Arrow Connector 175"/>
            <p:cNvCxnSpPr>
              <a:stCxn id="159" idx="6"/>
              <a:endCxn id="170" idx="2"/>
            </p:cNvCxnSpPr>
            <p:nvPr/>
          </p:nvCxnSpPr>
          <p:spPr>
            <a:xfrm flipV="1">
              <a:off x="6424238" y="3293383"/>
              <a:ext cx="805893" cy="75647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77" name="Straight Arrow Connector 176"/>
            <p:cNvCxnSpPr>
              <a:stCxn id="159" idx="6"/>
              <a:endCxn id="171" idx="2"/>
            </p:cNvCxnSpPr>
            <p:nvPr/>
          </p:nvCxnSpPr>
          <p:spPr>
            <a:xfrm>
              <a:off x="6424238" y="4049856"/>
              <a:ext cx="76602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78" name="Straight Arrow Connector 177"/>
            <p:cNvCxnSpPr>
              <a:stCxn id="159" idx="6"/>
              <a:endCxn id="172" idx="2"/>
            </p:cNvCxnSpPr>
            <p:nvPr/>
          </p:nvCxnSpPr>
          <p:spPr>
            <a:xfrm>
              <a:off x="6424238" y="4049856"/>
              <a:ext cx="766022" cy="75647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79" name="Straight Arrow Connector 178"/>
            <p:cNvCxnSpPr>
              <a:stCxn id="160" idx="6"/>
              <a:endCxn id="170" idx="2"/>
            </p:cNvCxnSpPr>
            <p:nvPr/>
          </p:nvCxnSpPr>
          <p:spPr>
            <a:xfrm flipV="1">
              <a:off x="6424237" y="3293383"/>
              <a:ext cx="805894" cy="191780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80" name="Straight Arrow Connector 179"/>
            <p:cNvCxnSpPr>
              <a:stCxn id="160" idx="6"/>
              <a:endCxn id="171" idx="2"/>
            </p:cNvCxnSpPr>
            <p:nvPr/>
          </p:nvCxnSpPr>
          <p:spPr>
            <a:xfrm flipV="1">
              <a:off x="6424237" y="4049856"/>
              <a:ext cx="766024" cy="11613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81" name="Straight Arrow Connector 180"/>
            <p:cNvCxnSpPr>
              <a:stCxn id="160" idx="6"/>
              <a:endCxn id="172" idx="2"/>
            </p:cNvCxnSpPr>
            <p:nvPr/>
          </p:nvCxnSpPr>
          <p:spPr>
            <a:xfrm flipV="1">
              <a:off x="6424237" y="4806329"/>
              <a:ext cx="766023" cy="40486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182" name="Group 181"/>
          <p:cNvGrpSpPr/>
          <p:nvPr/>
        </p:nvGrpSpPr>
        <p:grpSpPr>
          <a:xfrm>
            <a:off x="6890369" y="2232556"/>
            <a:ext cx="3545922" cy="1951671"/>
            <a:chOff x="2927329" y="1871602"/>
            <a:chExt cx="6272016" cy="4814701"/>
          </a:xfrm>
        </p:grpSpPr>
        <p:sp>
          <p:nvSpPr>
            <p:cNvPr id="183" name="Flowchart: Connector 182"/>
            <p:cNvSpPr/>
            <p:nvPr/>
          </p:nvSpPr>
          <p:spPr>
            <a:xfrm>
              <a:off x="2967200" y="3143218"/>
              <a:ext cx="422675" cy="412611"/>
            </a:xfrm>
            <a:prstGeom prst="flowChartConnector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84" name="Flowchart: Connector 183"/>
            <p:cNvSpPr/>
            <p:nvPr/>
          </p:nvSpPr>
          <p:spPr>
            <a:xfrm>
              <a:off x="2927330" y="3899691"/>
              <a:ext cx="422675" cy="412611"/>
            </a:xfrm>
            <a:prstGeom prst="flowChartConnector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85" name="Flowchart: Connector 184"/>
            <p:cNvSpPr/>
            <p:nvPr/>
          </p:nvSpPr>
          <p:spPr>
            <a:xfrm>
              <a:off x="2927329" y="4656164"/>
              <a:ext cx="422675" cy="412611"/>
            </a:xfrm>
            <a:prstGeom prst="flowChartConnector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86" name="Flowchart: Connector 185"/>
            <p:cNvSpPr/>
            <p:nvPr/>
          </p:nvSpPr>
          <p:spPr>
            <a:xfrm>
              <a:off x="4267203" y="3773698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87" name="Flowchart: Connector 186"/>
            <p:cNvSpPr/>
            <p:nvPr/>
          </p:nvSpPr>
          <p:spPr>
            <a:xfrm>
              <a:off x="4267204" y="4935033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88" name="Flowchart: Connector 187"/>
            <p:cNvSpPr/>
            <p:nvPr/>
          </p:nvSpPr>
          <p:spPr>
            <a:xfrm>
              <a:off x="4267203" y="6031973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189" name="Straight Arrow Connector 188"/>
            <p:cNvCxnSpPr>
              <a:stCxn id="183" idx="6"/>
              <a:endCxn id="186" idx="2"/>
            </p:cNvCxnSpPr>
            <p:nvPr/>
          </p:nvCxnSpPr>
          <p:spPr>
            <a:xfrm>
              <a:off x="3389875" y="3349524"/>
              <a:ext cx="877328" cy="74843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0" name="Straight Arrow Connector 189"/>
            <p:cNvCxnSpPr>
              <a:stCxn id="183" idx="6"/>
              <a:endCxn id="187" idx="2"/>
            </p:cNvCxnSpPr>
            <p:nvPr/>
          </p:nvCxnSpPr>
          <p:spPr>
            <a:xfrm>
              <a:off x="3389875" y="3349524"/>
              <a:ext cx="877329" cy="190976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1" name="Straight Arrow Connector 190"/>
            <p:cNvCxnSpPr>
              <a:stCxn id="183" idx="6"/>
              <a:endCxn id="188" idx="2"/>
            </p:cNvCxnSpPr>
            <p:nvPr/>
          </p:nvCxnSpPr>
          <p:spPr>
            <a:xfrm>
              <a:off x="3389875" y="3349524"/>
              <a:ext cx="877328" cy="300670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2" name="Straight Arrow Connector 191"/>
            <p:cNvCxnSpPr>
              <a:stCxn id="184" idx="6"/>
              <a:endCxn id="186" idx="2"/>
            </p:cNvCxnSpPr>
            <p:nvPr/>
          </p:nvCxnSpPr>
          <p:spPr>
            <a:xfrm flipV="1">
              <a:off x="3350005" y="4097958"/>
              <a:ext cx="917198" cy="803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3" name="Straight Arrow Connector 192"/>
            <p:cNvCxnSpPr>
              <a:stCxn id="184" idx="6"/>
              <a:endCxn id="187" idx="2"/>
            </p:cNvCxnSpPr>
            <p:nvPr/>
          </p:nvCxnSpPr>
          <p:spPr>
            <a:xfrm>
              <a:off x="3350005" y="4105997"/>
              <a:ext cx="917199" cy="115329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4" name="Straight Arrow Connector 193"/>
            <p:cNvCxnSpPr>
              <a:stCxn id="184" idx="6"/>
              <a:endCxn id="188" idx="2"/>
            </p:cNvCxnSpPr>
            <p:nvPr/>
          </p:nvCxnSpPr>
          <p:spPr>
            <a:xfrm>
              <a:off x="3350005" y="4105997"/>
              <a:ext cx="917198" cy="225023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5" name="Straight Arrow Connector 194"/>
            <p:cNvCxnSpPr>
              <a:stCxn id="185" idx="6"/>
              <a:endCxn id="186" idx="2"/>
            </p:cNvCxnSpPr>
            <p:nvPr/>
          </p:nvCxnSpPr>
          <p:spPr>
            <a:xfrm flipV="1">
              <a:off x="3350004" y="4097958"/>
              <a:ext cx="917199" cy="76451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6" name="Straight Arrow Connector 195"/>
            <p:cNvCxnSpPr>
              <a:stCxn id="185" idx="6"/>
              <a:endCxn id="187" idx="2"/>
            </p:cNvCxnSpPr>
            <p:nvPr/>
          </p:nvCxnSpPr>
          <p:spPr>
            <a:xfrm>
              <a:off x="3350004" y="4862470"/>
              <a:ext cx="917200" cy="39682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197" name="Straight Arrow Connector 196"/>
            <p:cNvCxnSpPr>
              <a:stCxn id="185" idx="6"/>
              <a:endCxn id="188" idx="2"/>
            </p:cNvCxnSpPr>
            <p:nvPr/>
          </p:nvCxnSpPr>
          <p:spPr>
            <a:xfrm>
              <a:off x="3350004" y="4862470"/>
              <a:ext cx="917199" cy="149376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198" name="Flowchart: Connector 197"/>
            <p:cNvSpPr/>
            <p:nvPr/>
          </p:nvSpPr>
          <p:spPr>
            <a:xfrm>
              <a:off x="5755184" y="3773698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199" name="Flowchart: Connector 198"/>
            <p:cNvSpPr/>
            <p:nvPr/>
          </p:nvSpPr>
          <p:spPr>
            <a:xfrm>
              <a:off x="5755185" y="4935033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00" name="Flowchart: Connector 199"/>
            <p:cNvSpPr/>
            <p:nvPr/>
          </p:nvSpPr>
          <p:spPr>
            <a:xfrm>
              <a:off x="5755184" y="6031973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201" name="Straight Arrow Connector 200"/>
            <p:cNvCxnSpPr>
              <a:stCxn id="186" idx="6"/>
              <a:endCxn id="198" idx="2"/>
            </p:cNvCxnSpPr>
            <p:nvPr/>
          </p:nvCxnSpPr>
          <p:spPr>
            <a:xfrm>
              <a:off x="4923380" y="4097958"/>
              <a:ext cx="83180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2" name="Straight Arrow Connector 201"/>
            <p:cNvCxnSpPr>
              <a:stCxn id="186" idx="6"/>
              <a:endCxn id="199" idx="2"/>
            </p:cNvCxnSpPr>
            <p:nvPr/>
          </p:nvCxnSpPr>
          <p:spPr>
            <a:xfrm>
              <a:off x="4923380" y="4097958"/>
              <a:ext cx="831805" cy="11613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3" name="Straight Arrow Connector 202"/>
            <p:cNvCxnSpPr>
              <a:stCxn id="186" idx="6"/>
              <a:endCxn id="200" idx="2"/>
            </p:cNvCxnSpPr>
            <p:nvPr/>
          </p:nvCxnSpPr>
          <p:spPr>
            <a:xfrm>
              <a:off x="4923380" y="4097958"/>
              <a:ext cx="831804" cy="22582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4" name="Straight Arrow Connector 203"/>
            <p:cNvCxnSpPr>
              <a:stCxn id="187" idx="6"/>
              <a:endCxn id="198" idx="2"/>
            </p:cNvCxnSpPr>
            <p:nvPr/>
          </p:nvCxnSpPr>
          <p:spPr>
            <a:xfrm flipV="1">
              <a:off x="4923381" y="4097958"/>
              <a:ext cx="831803" cy="11613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endCxn id="199" idx="2"/>
            </p:cNvCxnSpPr>
            <p:nvPr/>
          </p:nvCxnSpPr>
          <p:spPr>
            <a:xfrm>
              <a:off x="5011195" y="5253483"/>
              <a:ext cx="743990" cy="581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6" name="Straight Arrow Connector 205"/>
            <p:cNvCxnSpPr>
              <a:stCxn id="187" idx="6"/>
              <a:endCxn id="200" idx="2"/>
            </p:cNvCxnSpPr>
            <p:nvPr/>
          </p:nvCxnSpPr>
          <p:spPr>
            <a:xfrm>
              <a:off x="4923381" y="5259293"/>
              <a:ext cx="831803" cy="109694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7" name="Straight Arrow Connector 206"/>
            <p:cNvCxnSpPr>
              <a:stCxn id="188" idx="6"/>
              <a:endCxn id="198" idx="2"/>
            </p:cNvCxnSpPr>
            <p:nvPr/>
          </p:nvCxnSpPr>
          <p:spPr>
            <a:xfrm flipV="1">
              <a:off x="4923380" y="4097958"/>
              <a:ext cx="831804" cy="22582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8" name="Straight Arrow Connector 207"/>
            <p:cNvCxnSpPr>
              <a:stCxn id="188" idx="6"/>
              <a:endCxn id="199" idx="2"/>
            </p:cNvCxnSpPr>
            <p:nvPr/>
          </p:nvCxnSpPr>
          <p:spPr>
            <a:xfrm flipV="1">
              <a:off x="4923380" y="5259293"/>
              <a:ext cx="831805" cy="109694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09" name="Straight Arrow Connector 208"/>
            <p:cNvCxnSpPr>
              <a:stCxn id="188" idx="6"/>
              <a:endCxn id="200" idx="2"/>
            </p:cNvCxnSpPr>
            <p:nvPr/>
          </p:nvCxnSpPr>
          <p:spPr>
            <a:xfrm>
              <a:off x="4923380" y="6356233"/>
              <a:ext cx="83180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10" name="Flowchart: Connector 209"/>
            <p:cNvSpPr/>
            <p:nvPr/>
          </p:nvSpPr>
          <p:spPr>
            <a:xfrm>
              <a:off x="7243163" y="3779508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11" name="Flowchart: Connector 210"/>
            <p:cNvSpPr/>
            <p:nvPr/>
          </p:nvSpPr>
          <p:spPr>
            <a:xfrm>
              <a:off x="7243164" y="4940843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12" name="Flowchart: Connector 211"/>
            <p:cNvSpPr/>
            <p:nvPr/>
          </p:nvSpPr>
          <p:spPr>
            <a:xfrm>
              <a:off x="7243163" y="6037783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213" name="Straight Arrow Connector 212"/>
            <p:cNvCxnSpPr>
              <a:stCxn id="198" idx="6"/>
              <a:endCxn id="210" idx="2"/>
            </p:cNvCxnSpPr>
            <p:nvPr/>
          </p:nvCxnSpPr>
          <p:spPr>
            <a:xfrm>
              <a:off x="6411361" y="4097958"/>
              <a:ext cx="831802" cy="581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14" name="Straight Arrow Connector 213"/>
            <p:cNvCxnSpPr>
              <a:stCxn id="198" idx="6"/>
              <a:endCxn id="211" idx="2"/>
            </p:cNvCxnSpPr>
            <p:nvPr/>
          </p:nvCxnSpPr>
          <p:spPr>
            <a:xfrm>
              <a:off x="6411361" y="4097958"/>
              <a:ext cx="831803" cy="116714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15" name="Straight Arrow Connector 214"/>
            <p:cNvCxnSpPr>
              <a:stCxn id="198" idx="6"/>
              <a:endCxn id="212" idx="2"/>
            </p:cNvCxnSpPr>
            <p:nvPr/>
          </p:nvCxnSpPr>
          <p:spPr>
            <a:xfrm>
              <a:off x="6411361" y="4097958"/>
              <a:ext cx="831802" cy="226408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16" name="Straight Arrow Connector 215"/>
            <p:cNvCxnSpPr>
              <a:stCxn id="199" idx="6"/>
              <a:endCxn id="210" idx="2"/>
            </p:cNvCxnSpPr>
            <p:nvPr/>
          </p:nvCxnSpPr>
          <p:spPr>
            <a:xfrm flipV="1">
              <a:off x="6411362" y="4103768"/>
              <a:ext cx="831801" cy="115552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17" name="Straight Arrow Connector 216"/>
            <p:cNvCxnSpPr>
              <a:stCxn id="199" idx="6"/>
              <a:endCxn id="211" idx="2"/>
            </p:cNvCxnSpPr>
            <p:nvPr/>
          </p:nvCxnSpPr>
          <p:spPr>
            <a:xfrm>
              <a:off x="6411362" y="5259293"/>
              <a:ext cx="831802" cy="581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18" name="Straight Arrow Connector 217"/>
            <p:cNvCxnSpPr>
              <a:stCxn id="199" idx="6"/>
              <a:endCxn id="212" idx="2"/>
            </p:cNvCxnSpPr>
            <p:nvPr/>
          </p:nvCxnSpPr>
          <p:spPr>
            <a:xfrm>
              <a:off x="6411362" y="5259293"/>
              <a:ext cx="831801" cy="110275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19" name="Straight Arrow Connector 218"/>
            <p:cNvCxnSpPr>
              <a:stCxn id="200" idx="6"/>
              <a:endCxn id="210" idx="2"/>
            </p:cNvCxnSpPr>
            <p:nvPr/>
          </p:nvCxnSpPr>
          <p:spPr>
            <a:xfrm flipV="1">
              <a:off x="6411361" y="4103768"/>
              <a:ext cx="831802" cy="225246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0" name="Straight Arrow Connector 219"/>
            <p:cNvCxnSpPr>
              <a:stCxn id="200" idx="6"/>
              <a:endCxn id="211" idx="2"/>
            </p:cNvCxnSpPr>
            <p:nvPr/>
          </p:nvCxnSpPr>
          <p:spPr>
            <a:xfrm flipV="1">
              <a:off x="6411361" y="5265103"/>
              <a:ext cx="831803" cy="109113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1" name="Straight Arrow Connector 220"/>
            <p:cNvCxnSpPr>
              <a:stCxn id="200" idx="6"/>
              <a:endCxn id="212" idx="2"/>
            </p:cNvCxnSpPr>
            <p:nvPr/>
          </p:nvCxnSpPr>
          <p:spPr>
            <a:xfrm>
              <a:off x="6411361" y="6356233"/>
              <a:ext cx="831802" cy="581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22" name="Flowchart: Connector 221"/>
            <p:cNvSpPr/>
            <p:nvPr/>
          </p:nvSpPr>
          <p:spPr>
            <a:xfrm>
              <a:off x="8776670" y="3143218"/>
              <a:ext cx="422675" cy="412611"/>
            </a:xfrm>
            <a:prstGeom prst="flowChartConnector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3" name="Flowchart: Connector 222"/>
            <p:cNvSpPr/>
            <p:nvPr/>
          </p:nvSpPr>
          <p:spPr>
            <a:xfrm>
              <a:off x="8736800" y="3899691"/>
              <a:ext cx="422675" cy="412611"/>
            </a:xfrm>
            <a:prstGeom prst="flowChartConnector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24" name="Flowchart: Connector 223"/>
            <p:cNvSpPr/>
            <p:nvPr/>
          </p:nvSpPr>
          <p:spPr>
            <a:xfrm>
              <a:off x="8736799" y="4656164"/>
              <a:ext cx="422675" cy="412611"/>
            </a:xfrm>
            <a:prstGeom prst="flowChartConnector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225" name="Straight Arrow Connector 224"/>
            <p:cNvCxnSpPr>
              <a:stCxn id="210" idx="6"/>
              <a:endCxn id="222" idx="2"/>
            </p:cNvCxnSpPr>
            <p:nvPr/>
          </p:nvCxnSpPr>
          <p:spPr>
            <a:xfrm flipV="1">
              <a:off x="7899340" y="3349524"/>
              <a:ext cx="877330" cy="75424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6" name="Straight Arrow Connector 225"/>
            <p:cNvCxnSpPr>
              <a:stCxn id="210" idx="6"/>
              <a:endCxn id="223" idx="2"/>
            </p:cNvCxnSpPr>
            <p:nvPr/>
          </p:nvCxnSpPr>
          <p:spPr>
            <a:xfrm>
              <a:off x="7899340" y="4103768"/>
              <a:ext cx="837460" cy="222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7" name="Straight Arrow Connector 226"/>
            <p:cNvCxnSpPr>
              <a:stCxn id="210" idx="6"/>
              <a:endCxn id="224" idx="2"/>
            </p:cNvCxnSpPr>
            <p:nvPr/>
          </p:nvCxnSpPr>
          <p:spPr>
            <a:xfrm>
              <a:off x="7899340" y="4103768"/>
              <a:ext cx="837459" cy="75870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8" name="Straight Arrow Connector 227"/>
            <p:cNvCxnSpPr>
              <a:stCxn id="211" idx="6"/>
              <a:endCxn id="222" idx="2"/>
            </p:cNvCxnSpPr>
            <p:nvPr/>
          </p:nvCxnSpPr>
          <p:spPr>
            <a:xfrm flipV="1">
              <a:off x="7899341" y="3349524"/>
              <a:ext cx="877329" cy="191557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29" name="Straight Arrow Connector 228"/>
            <p:cNvCxnSpPr>
              <a:stCxn id="211" idx="6"/>
              <a:endCxn id="223" idx="2"/>
            </p:cNvCxnSpPr>
            <p:nvPr/>
          </p:nvCxnSpPr>
          <p:spPr>
            <a:xfrm flipV="1">
              <a:off x="7899341" y="4105997"/>
              <a:ext cx="837459" cy="115910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30" name="Straight Arrow Connector 229"/>
            <p:cNvCxnSpPr>
              <a:stCxn id="211" idx="6"/>
              <a:endCxn id="224" idx="2"/>
            </p:cNvCxnSpPr>
            <p:nvPr/>
          </p:nvCxnSpPr>
          <p:spPr>
            <a:xfrm flipV="1">
              <a:off x="7899341" y="4862470"/>
              <a:ext cx="837458" cy="40263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31" name="Straight Arrow Connector 230"/>
            <p:cNvCxnSpPr>
              <a:stCxn id="212" idx="6"/>
              <a:endCxn id="222" idx="2"/>
            </p:cNvCxnSpPr>
            <p:nvPr/>
          </p:nvCxnSpPr>
          <p:spPr>
            <a:xfrm flipV="1">
              <a:off x="7899340" y="3349524"/>
              <a:ext cx="877330" cy="301251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32" name="Straight Arrow Connector 231"/>
            <p:cNvCxnSpPr>
              <a:stCxn id="212" idx="6"/>
              <a:endCxn id="223" idx="2"/>
            </p:cNvCxnSpPr>
            <p:nvPr/>
          </p:nvCxnSpPr>
          <p:spPr>
            <a:xfrm flipV="1">
              <a:off x="7899340" y="4105997"/>
              <a:ext cx="837460" cy="225604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33" name="Straight Arrow Connector 232"/>
            <p:cNvCxnSpPr>
              <a:stCxn id="212" idx="6"/>
              <a:endCxn id="224" idx="2"/>
            </p:cNvCxnSpPr>
            <p:nvPr/>
          </p:nvCxnSpPr>
          <p:spPr>
            <a:xfrm flipV="1">
              <a:off x="7899340" y="4862470"/>
              <a:ext cx="837459" cy="149957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34" name="Flowchart: Connector 233"/>
            <p:cNvSpPr/>
            <p:nvPr/>
          </p:nvSpPr>
          <p:spPr>
            <a:xfrm>
              <a:off x="4267203" y="2772093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35" name="Flowchart: Connector 234"/>
            <p:cNvSpPr/>
            <p:nvPr/>
          </p:nvSpPr>
          <p:spPr>
            <a:xfrm>
              <a:off x="5755184" y="2772093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36" name="Flowchart: Connector 235"/>
            <p:cNvSpPr/>
            <p:nvPr/>
          </p:nvSpPr>
          <p:spPr>
            <a:xfrm>
              <a:off x="7243163" y="2777903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237" name="Straight Arrow Connector 236"/>
            <p:cNvCxnSpPr>
              <a:stCxn id="183" idx="6"/>
              <a:endCxn id="234" idx="2"/>
            </p:cNvCxnSpPr>
            <p:nvPr/>
          </p:nvCxnSpPr>
          <p:spPr>
            <a:xfrm flipV="1">
              <a:off x="3389875" y="3096353"/>
              <a:ext cx="877328" cy="2531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38" name="Straight Arrow Connector 237"/>
            <p:cNvCxnSpPr>
              <a:stCxn id="183" idx="6"/>
              <a:endCxn id="183" idx="6"/>
            </p:cNvCxnSpPr>
            <p:nvPr/>
          </p:nvCxnSpPr>
          <p:spPr>
            <a:xfrm>
              <a:off x="3389875" y="3349524"/>
              <a:ext cx="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Arrow Connector 238"/>
            <p:cNvCxnSpPr>
              <a:stCxn id="184" idx="6"/>
              <a:endCxn id="234" idx="2"/>
            </p:cNvCxnSpPr>
            <p:nvPr/>
          </p:nvCxnSpPr>
          <p:spPr>
            <a:xfrm flipV="1">
              <a:off x="3350005" y="3096353"/>
              <a:ext cx="917198" cy="100964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40" name="Straight Arrow Connector 239"/>
            <p:cNvCxnSpPr>
              <a:stCxn id="185" idx="6"/>
              <a:endCxn id="234" idx="2"/>
            </p:cNvCxnSpPr>
            <p:nvPr/>
          </p:nvCxnSpPr>
          <p:spPr>
            <a:xfrm flipV="1">
              <a:off x="3350004" y="3096353"/>
              <a:ext cx="917199" cy="176611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41" name="Straight Arrow Connector 240"/>
            <p:cNvCxnSpPr>
              <a:stCxn id="234" idx="6"/>
              <a:endCxn id="235" idx="2"/>
            </p:cNvCxnSpPr>
            <p:nvPr/>
          </p:nvCxnSpPr>
          <p:spPr>
            <a:xfrm>
              <a:off x="4923380" y="3096353"/>
              <a:ext cx="83180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42" name="Straight Arrow Connector 241"/>
            <p:cNvCxnSpPr>
              <a:stCxn id="234" idx="6"/>
              <a:endCxn id="198" idx="2"/>
            </p:cNvCxnSpPr>
            <p:nvPr/>
          </p:nvCxnSpPr>
          <p:spPr>
            <a:xfrm>
              <a:off x="4923380" y="3096353"/>
              <a:ext cx="831804" cy="100160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43" name="Straight Arrow Connector 242"/>
            <p:cNvCxnSpPr>
              <a:stCxn id="234" idx="6"/>
              <a:endCxn id="199" idx="2"/>
            </p:cNvCxnSpPr>
            <p:nvPr/>
          </p:nvCxnSpPr>
          <p:spPr>
            <a:xfrm>
              <a:off x="4923380" y="3096353"/>
              <a:ext cx="831805" cy="216294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44" name="Straight Arrow Connector 243"/>
            <p:cNvCxnSpPr>
              <a:stCxn id="234" idx="6"/>
              <a:endCxn id="200" idx="2"/>
            </p:cNvCxnSpPr>
            <p:nvPr/>
          </p:nvCxnSpPr>
          <p:spPr>
            <a:xfrm>
              <a:off x="4923380" y="3096353"/>
              <a:ext cx="831804" cy="325988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45" name="Straight Arrow Connector 244"/>
            <p:cNvCxnSpPr>
              <a:stCxn id="186" idx="6"/>
              <a:endCxn id="235" idx="2"/>
            </p:cNvCxnSpPr>
            <p:nvPr/>
          </p:nvCxnSpPr>
          <p:spPr>
            <a:xfrm flipV="1">
              <a:off x="4923380" y="3096353"/>
              <a:ext cx="831804" cy="100160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46" name="Straight Arrow Connector 245"/>
            <p:cNvCxnSpPr>
              <a:stCxn id="187" idx="6"/>
              <a:endCxn id="235" idx="2"/>
            </p:cNvCxnSpPr>
            <p:nvPr/>
          </p:nvCxnSpPr>
          <p:spPr>
            <a:xfrm flipV="1">
              <a:off x="4923381" y="3096353"/>
              <a:ext cx="831803" cy="216294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47" name="Straight Arrow Connector 246"/>
            <p:cNvCxnSpPr>
              <a:stCxn id="188" idx="6"/>
              <a:endCxn id="235" idx="2"/>
            </p:cNvCxnSpPr>
            <p:nvPr/>
          </p:nvCxnSpPr>
          <p:spPr>
            <a:xfrm flipV="1">
              <a:off x="4923380" y="3096353"/>
              <a:ext cx="831804" cy="325988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48" name="Straight Arrow Connector 247"/>
            <p:cNvCxnSpPr>
              <a:stCxn id="235" idx="6"/>
              <a:endCxn id="236" idx="2"/>
            </p:cNvCxnSpPr>
            <p:nvPr/>
          </p:nvCxnSpPr>
          <p:spPr>
            <a:xfrm>
              <a:off x="6411361" y="3096353"/>
              <a:ext cx="831802" cy="581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49" name="Straight Arrow Connector 248"/>
            <p:cNvCxnSpPr>
              <a:stCxn id="235" idx="6"/>
              <a:endCxn id="210" idx="2"/>
            </p:cNvCxnSpPr>
            <p:nvPr/>
          </p:nvCxnSpPr>
          <p:spPr>
            <a:xfrm>
              <a:off x="6411361" y="3096353"/>
              <a:ext cx="831802" cy="100741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0" name="Straight Arrow Connector 249"/>
            <p:cNvCxnSpPr>
              <a:stCxn id="235" idx="6"/>
              <a:endCxn id="211" idx="2"/>
            </p:cNvCxnSpPr>
            <p:nvPr/>
          </p:nvCxnSpPr>
          <p:spPr>
            <a:xfrm>
              <a:off x="6411361" y="3096353"/>
              <a:ext cx="831803" cy="216875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1" name="Straight Arrow Connector 250"/>
            <p:cNvCxnSpPr>
              <a:stCxn id="235" idx="6"/>
              <a:endCxn id="212" idx="2"/>
            </p:cNvCxnSpPr>
            <p:nvPr/>
          </p:nvCxnSpPr>
          <p:spPr>
            <a:xfrm>
              <a:off x="6411361" y="3096353"/>
              <a:ext cx="831802" cy="326569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2" name="Straight Arrow Connector 251"/>
            <p:cNvCxnSpPr>
              <a:stCxn id="198" idx="6"/>
              <a:endCxn id="236" idx="2"/>
            </p:cNvCxnSpPr>
            <p:nvPr/>
          </p:nvCxnSpPr>
          <p:spPr>
            <a:xfrm flipV="1">
              <a:off x="6411361" y="3102163"/>
              <a:ext cx="831802" cy="99579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3" name="Straight Arrow Connector 252"/>
            <p:cNvCxnSpPr>
              <a:stCxn id="199" idx="6"/>
              <a:endCxn id="236" idx="2"/>
            </p:cNvCxnSpPr>
            <p:nvPr/>
          </p:nvCxnSpPr>
          <p:spPr>
            <a:xfrm flipV="1">
              <a:off x="6411362" y="3102163"/>
              <a:ext cx="831801" cy="215713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4" name="Straight Arrow Connector 253"/>
            <p:cNvCxnSpPr>
              <a:stCxn id="200" idx="6"/>
              <a:endCxn id="236" idx="2"/>
            </p:cNvCxnSpPr>
            <p:nvPr/>
          </p:nvCxnSpPr>
          <p:spPr>
            <a:xfrm flipV="1">
              <a:off x="6411361" y="3102163"/>
              <a:ext cx="831802" cy="325407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5" name="Straight Arrow Connector 254"/>
            <p:cNvCxnSpPr>
              <a:stCxn id="236" idx="6"/>
              <a:endCxn id="222" idx="2"/>
            </p:cNvCxnSpPr>
            <p:nvPr/>
          </p:nvCxnSpPr>
          <p:spPr>
            <a:xfrm>
              <a:off x="7899340" y="3102163"/>
              <a:ext cx="877330" cy="24736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6" name="Straight Arrow Connector 255"/>
            <p:cNvCxnSpPr>
              <a:stCxn id="236" idx="6"/>
              <a:endCxn id="223" idx="2"/>
            </p:cNvCxnSpPr>
            <p:nvPr/>
          </p:nvCxnSpPr>
          <p:spPr>
            <a:xfrm>
              <a:off x="7899340" y="3102163"/>
              <a:ext cx="837460" cy="100383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57" name="Straight Arrow Connector 256"/>
            <p:cNvCxnSpPr>
              <a:stCxn id="236" idx="6"/>
              <a:endCxn id="224" idx="2"/>
            </p:cNvCxnSpPr>
            <p:nvPr/>
          </p:nvCxnSpPr>
          <p:spPr>
            <a:xfrm>
              <a:off x="7899340" y="3102163"/>
              <a:ext cx="837459" cy="176030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sp>
          <p:nvSpPr>
            <p:cNvPr id="258" name="Flowchart: Connector 257"/>
            <p:cNvSpPr/>
            <p:nvPr/>
          </p:nvSpPr>
          <p:spPr>
            <a:xfrm>
              <a:off x="4267203" y="1871602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59" name="Flowchart: Connector 258"/>
            <p:cNvSpPr/>
            <p:nvPr/>
          </p:nvSpPr>
          <p:spPr>
            <a:xfrm>
              <a:off x="5755184" y="1871602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sp>
          <p:nvSpPr>
            <p:cNvPr id="260" name="Flowchart: Connector 259"/>
            <p:cNvSpPr/>
            <p:nvPr/>
          </p:nvSpPr>
          <p:spPr>
            <a:xfrm>
              <a:off x="7243163" y="1877412"/>
              <a:ext cx="656177" cy="648520"/>
            </a:xfrm>
            <a:prstGeom prst="flowChartConnector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261" name="Straight Arrow Connector 260"/>
            <p:cNvCxnSpPr>
              <a:stCxn id="183" idx="6"/>
              <a:endCxn id="258" idx="2"/>
            </p:cNvCxnSpPr>
            <p:nvPr/>
          </p:nvCxnSpPr>
          <p:spPr>
            <a:xfrm flipV="1">
              <a:off x="3389875" y="2195862"/>
              <a:ext cx="877328" cy="115366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62" name="Straight Arrow Connector 261"/>
            <p:cNvCxnSpPr>
              <a:stCxn id="184" idx="6"/>
              <a:endCxn id="258" idx="2"/>
            </p:cNvCxnSpPr>
            <p:nvPr/>
          </p:nvCxnSpPr>
          <p:spPr>
            <a:xfrm flipV="1">
              <a:off x="3350005" y="2195862"/>
              <a:ext cx="917198" cy="191013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63" name="Straight Arrow Connector 262"/>
            <p:cNvCxnSpPr>
              <a:stCxn id="185" idx="6"/>
              <a:endCxn id="258" idx="2"/>
            </p:cNvCxnSpPr>
            <p:nvPr/>
          </p:nvCxnSpPr>
          <p:spPr>
            <a:xfrm flipV="1">
              <a:off x="3350004" y="2195862"/>
              <a:ext cx="917199" cy="266660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64" name="Straight Arrow Connector 263"/>
            <p:cNvCxnSpPr>
              <a:stCxn id="258" idx="6"/>
              <a:endCxn id="259" idx="2"/>
            </p:cNvCxnSpPr>
            <p:nvPr/>
          </p:nvCxnSpPr>
          <p:spPr>
            <a:xfrm>
              <a:off x="4923380" y="2195862"/>
              <a:ext cx="83180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65" name="Straight Arrow Connector 264"/>
            <p:cNvCxnSpPr>
              <a:stCxn id="258" idx="6"/>
              <a:endCxn id="235" idx="2"/>
            </p:cNvCxnSpPr>
            <p:nvPr/>
          </p:nvCxnSpPr>
          <p:spPr>
            <a:xfrm>
              <a:off x="4923380" y="2195862"/>
              <a:ext cx="831804" cy="90049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66" name="Straight Arrow Connector 265"/>
            <p:cNvCxnSpPr>
              <a:stCxn id="258" idx="6"/>
              <a:endCxn id="198" idx="2"/>
            </p:cNvCxnSpPr>
            <p:nvPr/>
          </p:nvCxnSpPr>
          <p:spPr>
            <a:xfrm>
              <a:off x="4923380" y="2195862"/>
              <a:ext cx="831804" cy="190209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67" name="Straight Arrow Connector 266"/>
            <p:cNvCxnSpPr>
              <a:stCxn id="258" idx="6"/>
              <a:endCxn id="199" idx="2"/>
            </p:cNvCxnSpPr>
            <p:nvPr/>
          </p:nvCxnSpPr>
          <p:spPr>
            <a:xfrm>
              <a:off x="4923380" y="2195862"/>
              <a:ext cx="831805" cy="306343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68" name="Straight Arrow Connector 267"/>
            <p:cNvCxnSpPr>
              <a:stCxn id="258" idx="6"/>
              <a:endCxn id="200" idx="2"/>
            </p:cNvCxnSpPr>
            <p:nvPr/>
          </p:nvCxnSpPr>
          <p:spPr>
            <a:xfrm>
              <a:off x="4923380" y="2195862"/>
              <a:ext cx="831804" cy="41603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69" name="Straight Arrow Connector 268"/>
            <p:cNvCxnSpPr>
              <a:stCxn id="234" idx="6"/>
              <a:endCxn id="259" idx="2"/>
            </p:cNvCxnSpPr>
            <p:nvPr/>
          </p:nvCxnSpPr>
          <p:spPr>
            <a:xfrm flipV="1">
              <a:off x="4923380" y="2195862"/>
              <a:ext cx="831804" cy="90049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0" name="Straight Arrow Connector 269"/>
            <p:cNvCxnSpPr>
              <a:stCxn id="186" idx="6"/>
              <a:endCxn id="259" idx="2"/>
            </p:cNvCxnSpPr>
            <p:nvPr/>
          </p:nvCxnSpPr>
          <p:spPr>
            <a:xfrm flipV="1">
              <a:off x="4923380" y="2195862"/>
              <a:ext cx="831804" cy="190209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1" name="Straight Arrow Connector 270"/>
            <p:cNvCxnSpPr>
              <a:stCxn id="187" idx="6"/>
              <a:endCxn id="259" idx="2"/>
            </p:cNvCxnSpPr>
            <p:nvPr/>
          </p:nvCxnSpPr>
          <p:spPr>
            <a:xfrm flipV="1">
              <a:off x="4923381" y="2195862"/>
              <a:ext cx="831803" cy="306343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2" name="Straight Arrow Connector 271"/>
            <p:cNvCxnSpPr>
              <a:stCxn id="188" idx="6"/>
              <a:endCxn id="259" idx="2"/>
            </p:cNvCxnSpPr>
            <p:nvPr/>
          </p:nvCxnSpPr>
          <p:spPr>
            <a:xfrm flipV="1">
              <a:off x="4923380" y="2195862"/>
              <a:ext cx="831804" cy="416037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3" name="Straight Arrow Connector 272"/>
            <p:cNvCxnSpPr>
              <a:stCxn id="259" idx="6"/>
              <a:endCxn id="260" idx="2"/>
            </p:cNvCxnSpPr>
            <p:nvPr/>
          </p:nvCxnSpPr>
          <p:spPr>
            <a:xfrm>
              <a:off x="6411361" y="2195862"/>
              <a:ext cx="831802" cy="581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4" name="Straight Arrow Connector 273"/>
            <p:cNvCxnSpPr>
              <a:stCxn id="259" idx="6"/>
              <a:endCxn id="236" idx="2"/>
            </p:cNvCxnSpPr>
            <p:nvPr/>
          </p:nvCxnSpPr>
          <p:spPr>
            <a:xfrm>
              <a:off x="6411361" y="2195862"/>
              <a:ext cx="831802" cy="90630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5" name="Straight Arrow Connector 274"/>
            <p:cNvCxnSpPr>
              <a:stCxn id="259" idx="6"/>
              <a:endCxn id="210" idx="2"/>
            </p:cNvCxnSpPr>
            <p:nvPr/>
          </p:nvCxnSpPr>
          <p:spPr>
            <a:xfrm>
              <a:off x="6411361" y="2195862"/>
              <a:ext cx="831802" cy="190790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6" name="Straight Arrow Connector 275"/>
            <p:cNvCxnSpPr>
              <a:stCxn id="259" idx="6"/>
              <a:endCxn id="211" idx="2"/>
            </p:cNvCxnSpPr>
            <p:nvPr/>
          </p:nvCxnSpPr>
          <p:spPr>
            <a:xfrm>
              <a:off x="6411361" y="2195862"/>
              <a:ext cx="831803" cy="306924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7" name="Straight Arrow Connector 276"/>
            <p:cNvCxnSpPr>
              <a:stCxn id="259" idx="6"/>
              <a:endCxn id="212" idx="2"/>
            </p:cNvCxnSpPr>
            <p:nvPr/>
          </p:nvCxnSpPr>
          <p:spPr>
            <a:xfrm>
              <a:off x="6411361" y="2195862"/>
              <a:ext cx="831802" cy="416618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8" name="Straight Arrow Connector 277"/>
            <p:cNvCxnSpPr>
              <a:stCxn id="235" idx="6"/>
              <a:endCxn id="260" idx="2"/>
            </p:cNvCxnSpPr>
            <p:nvPr/>
          </p:nvCxnSpPr>
          <p:spPr>
            <a:xfrm flipV="1">
              <a:off x="6411361" y="2201672"/>
              <a:ext cx="831802" cy="89468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79" name="Straight Arrow Connector 278"/>
            <p:cNvCxnSpPr>
              <a:stCxn id="198" idx="6"/>
              <a:endCxn id="260" idx="2"/>
            </p:cNvCxnSpPr>
            <p:nvPr/>
          </p:nvCxnSpPr>
          <p:spPr>
            <a:xfrm flipV="1">
              <a:off x="6411361" y="2201672"/>
              <a:ext cx="831802" cy="1896286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80" name="Straight Arrow Connector 279"/>
            <p:cNvCxnSpPr>
              <a:stCxn id="199" idx="6"/>
              <a:endCxn id="260" idx="2"/>
            </p:cNvCxnSpPr>
            <p:nvPr/>
          </p:nvCxnSpPr>
          <p:spPr>
            <a:xfrm flipV="1">
              <a:off x="6411362" y="2201672"/>
              <a:ext cx="831801" cy="305762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81" name="Straight Arrow Connector 280"/>
            <p:cNvCxnSpPr>
              <a:stCxn id="200" idx="6"/>
              <a:endCxn id="260" idx="2"/>
            </p:cNvCxnSpPr>
            <p:nvPr/>
          </p:nvCxnSpPr>
          <p:spPr>
            <a:xfrm flipV="1">
              <a:off x="6411361" y="2201672"/>
              <a:ext cx="831802" cy="4154561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82" name="Straight Arrow Connector 281"/>
            <p:cNvCxnSpPr>
              <a:stCxn id="260" idx="6"/>
              <a:endCxn id="222" idx="2"/>
            </p:cNvCxnSpPr>
            <p:nvPr/>
          </p:nvCxnSpPr>
          <p:spPr>
            <a:xfrm>
              <a:off x="7899340" y="2201672"/>
              <a:ext cx="877330" cy="1147852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83" name="Straight Arrow Connector 282"/>
            <p:cNvCxnSpPr>
              <a:stCxn id="260" idx="6"/>
              <a:endCxn id="223" idx="3"/>
            </p:cNvCxnSpPr>
            <p:nvPr/>
          </p:nvCxnSpPr>
          <p:spPr>
            <a:xfrm>
              <a:off x="7899340" y="2201672"/>
              <a:ext cx="899359" cy="205020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284" name="Straight Arrow Connector 283"/>
            <p:cNvCxnSpPr>
              <a:stCxn id="260" idx="6"/>
              <a:endCxn id="224" idx="2"/>
            </p:cNvCxnSpPr>
            <p:nvPr/>
          </p:nvCxnSpPr>
          <p:spPr>
            <a:xfrm>
              <a:off x="7899340" y="2201672"/>
              <a:ext cx="837459" cy="266079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517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/>
              <a:t>Neural Network Basics</a:t>
            </a:r>
            <a:br>
              <a:rPr lang="en-US" b="1" dirty="0"/>
            </a:br>
            <a:r>
              <a:rPr lang="en-US" sz="3200" dirty="0"/>
              <a:t>Backpropagation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4702" y="1632352"/>
            <a:ext cx="9294576" cy="5225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546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/>
              <a:t>Neural Network Basics</a:t>
            </a:r>
            <a:br>
              <a:rPr lang="en-US" b="1" dirty="0"/>
            </a:br>
            <a:r>
              <a:rPr lang="en-US" sz="3200" dirty="0"/>
              <a:t>Backpropagation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775934"/>
            <a:ext cx="6550926" cy="4887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682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Neural Network Basics</a:t>
            </a:r>
            <a:br>
              <a:rPr lang="en-US" b="1" dirty="0"/>
            </a:br>
            <a:r>
              <a:rPr lang="en-US" sz="3200" dirty="0" smtClean="0"/>
              <a:t>Optimization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983" y="1793742"/>
            <a:ext cx="9007521" cy="506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517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Neural Network Basics</a:t>
            </a:r>
            <a:br>
              <a:rPr lang="en-US" b="1" dirty="0"/>
            </a:br>
            <a:r>
              <a:rPr lang="en-US" sz="3200" dirty="0" smtClean="0"/>
              <a:t>Optimization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592925" y="2080714"/>
            <a:ext cx="6619314" cy="3777622"/>
          </a:xfrm>
        </p:spPr>
        <p:txBody>
          <a:bodyPr>
            <a:normAutofit/>
          </a:bodyPr>
          <a:lstStyle/>
          <a:p>
            <a:r>
              <a:rPr lang="en-US" b="1" dirty="0"/>
              <a:t>Stochastic gradient descent</a:t>
            </a:r>
          </a:p>
          <a:p>
            <a:r>
              <a:rPr lang="en-US" b="1" dirty="0" smtClean="0"/>
              <a:t>Momentum</a:t>
            </a:r>
          </a:p>
          <a:p>
            <a:r>
              <a:rPr lang="en-US" b="1" dirty="0"/>
              <a:t>Nesterov accelerated gradient</a:t>
            </a:r>
          </a:p>
          <a:p>
            <a:r>
              <a:rPr lang="en-US" b="1" dirty="0"/>
              <a:t>Adagrad</a:t>
            </a:r>
          </a:p>
          <a:p>
            <a:r>
              <a:rPr lang="en-US" b="1" dirty="0"/>
              <a:t>Adadelta</a:t>
            </a:r>
          </a:p>
          <a:p>
            <a:r>
              <a:rPr lang="en-US" b="1" dirty="0"/>
              <a:t>RMSprop</a:t>
            </a:r>
          </a:p>
          <a:p>
            <a:r>
              <a:rPr lang="en-US" b="1" dirty="0" smtClean="0"/>
              <a:t>Adam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76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Neural Network Basics</a:t>
            </a:r>
            <a:br>
              <a:rPr lang="en-US" b="1" dirty="0"/>
            </a:br>
            <a:r>
              <a:rPr lang="en-US" sz="3200" dirty="0" smtClean="0"/>
              <a:t>Optimization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387" y="1844721"/>
            <a:ext cx="5524333" cy="42769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300" y="1844721"/>
            <a:ext cx="5524333" cy="4276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20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b="1" dirty="0"/>
              <a:t>Installation Softwares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Anaconda (Including Spyder + Python)</a:t>
            </a:r>
            <a:endParaRPr lang="en-US" dirty="0"/>
          </a:p>
          <a:p>
            <a:r>
              <a:rPr lang="en-US" dirty="0" smtClean="0"/>
              <a:t>Install </a:t>
            </a:r>
            <a:r>
              <a:rPr lang="en-US" dirty="0"/>
              <a:t>tensorflow, tensorflow_gpu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509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Topics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sz="2800" b="1" dirty="0"/>
              <a:t>Introduction</a:t>
            </a:r>
          </a:p>
          <a:p>
            <a:pPr lvl="0"/>
            <a:r>
              <a:rPr lang="en-US" sz="2800" b="1" dirty="0"/>
              <a:t>Machine Learning Basics</a:t>
            </a:r>
          </a:p>
          <a:p>
            <a:pPr lvl="0"/>
            <a:r>
              <a:rPr lang="en-US" sz="2800" b="1" dirty="0"/>
              <a:t>Deep Learning Basics</a:t>
            </a:r>
          </a:p>
          <a:p>
            <a:pPr lvl="0"/>
            <a:r>
              <a:rPr lang="en-US" sz="2800" b="1" dirty="0"/>
              <a:t>Neural Network Basics</a:t>
            </a:r>
          </a:p>
          <a:p>
            <a:pPr lvl="0"/>
            <a:r>
              <a:rPr lang="en-US" sz="2800" b="1" dirty="0"/>
              <a:t>Installation Softwares</a:t>
            </a:r>
          </a:p>
          <a:p>
            <a:pPr lvl="0"/>
            <a:r>
              <a:rPr lang="en-US" sz="2800" b="1" dirty="0" smtClean="0">
                <a:solidFill>
                  <a:schemeClr val="accent4">
                    <a:lumMod val="75000"/>
                  </a:schemeClr>
                </a:solidFill>
              </a:rPr>
              <a:t>Tensorflow</a:t>
            </a:r>
            <a:endParaRPr lang="en-US" sz="28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750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Installation Softwares</a:t>
            </a:r>
            <a:br>
              <a:rPr lang="en-US" b="1" dirty="0"/>
            </a:br>
            <a:r>
              <a:rPr lang="en-US" sz="2400" dirty="0"/>
              <a:t>Install </a:t>
            </a:r>
            <a:r>
              <a:rPr lang="en-US" sz="2400" dirty="0" smtClean="0"/>
              <a:t>Anaconda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5471139" y="1383698"/>
            <a:ext cx="37542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linkClick r:id="rId2"/>
              </a:rPr>
              <a:t>https://repo.continuum.io/archive/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905000"/>
            <a:ext cx="7985178" cy="4993118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794359" y="295059"/>
            <a:ext cx="52087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  <a:hlinkClick r:id="rId4"/>
              </a:rPr>
              <a:t>https://www.dataquest.io/blog/pydata-windows</a:t>
            </a:r>
            <a:r>
              <a:rPr lang="en-US" dirty="0" smtClean="0">
                <a:solidFill>
                  <a:srgbClr val="FF0000"/>
                </a:solidFill>
                <a:hlinkClick r:id="rId4"/>
              </a:rPr>
              <a:t>/</a:t>
            </a:r>
            <a:endParaRPr lang="en-US" dirty="0" smtClean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484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Installation Softwares</a:t>
            </a:r>
            <a:br>
              <a:rPr lang="en-US" b="1" dirty="0"/>
            </a:br>
            <a:r>
              <a:rPr lang="en-US" sz="2400" dirty="0"/>
              <a:t>Install </a:t>
            </a:r>
            <a:r>
              <a:rPr lang="en-US" sz="2400" dirty="0" smtClean="0"/>
              <a:t>Anaconda</a:t>
            </a:r>
            <a:endParaRPr lang="en-US" sz="2400" dirty="0"/>
          </a:p>
        </p:txBody>
      </p:sp>
      <p:sp>
        <p:nvSpPr>
          <p:cNvPr id="8" name="Rectangle 7"/>
          <p:cNvSpPr/>
          <p:nvPr/>
        </p:nvSpPr>
        <p:spPr>
          <a:xfrm>
            <a:off x="2592925" y="1743417"/>
            <a:ext cx="713881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Installation Guide  </a:t>
            </a:r>
            <a:r>
              <a:rPr lang="en-US" b="1" dirty="0" smtClean="0">
                <a:solidFill>
                  <a:srgbClr val="FF0000"/>
                </a:solidFill>
                <a:hlinkClick r:id="rId2"/>
              </a:rPr>
              <a:t>https</a:t>
            </a:r>
            <a:r>
              <a:rPr lang="en-US" b="1" dirty="0">
                <a:solidFill>
                  <a:srgbClr val="FF0000"/>
                </a:solidFill>
                <a:hlinkClick r:id="rId2"/>
              </a:rPr>
              <a:t>://www.dataquest.io/blog/pydata-windows</a:t>
            </a:r>
            <a:r>
              <a:rPr lang="en-US" b="1" dirty="0" smtClean="0">
                <a:solidFill>
                  <a:srgbClr val="FF0000"/>
                </a:solidFill>
                <a:hlinkClick r:id="rId2"/>
              </a:rPr>
              <a:t>/</a:t>
            </a:r>
            <a:endParaRPr lang="en-US" b="1" dirty="0" smtClean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9109" y="2228165"/>
            <a:ext cx="5419048" cy="431428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839" y="2275520"/>
            <a:ext cx="5314950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247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Installation Softwares</a:t>
            </a:r>
            <a:br>
              <a:rPr lang="en-US" b="1" dirty="0"/>
            </a:br>
            <a:r>
              <a:rPr lang="en-US" sz="2800" dirty="0"/>
              <a:t>Install </a:t>
            </a:r>
            <a:r>
              <a:rPr lang="en-US" sz="2800" dirty="0" smtClean="0"/>
              <a:t>tensorflow Linux &amp; Windows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1269243" y="1905000"/>
            <a:ext cx="10467832" cy="23083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Linux</a:t>
            </a:r>
          </a:p>
          <a:p>
            <a:r>
              <a:rPr lang="en-US" dirty="0" smtClean="0"/>
              <a:t>download </a:t>
            </a:r>
            <a:r>
              <a:rPr lang="en-US" dirty="0" smtClean="0">
                <a:hlinkClick r:id="rId2"/>
              </a:rPr>
              <a:t>tensorflow-1.4.0-cp35-cp35m-manylinux1_x86_64.whl</a:t>
            </a:r>
            <a:r>
              <a:rPr lang="en-US" dirty="0" smtClean="0"/>
              <a:t> from 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pypi.python.org/pypi/tensorflow/1.4.0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$ conda create –n tf14</a:t>
            </a:r>
          </a:p>
          <a:p>
            <a:r>
              <a:rPr lang="en-US" dirty="0" smtClean="0"/>
              <a:t>$ source activate t14</a:t>
            </a:r>
          </a:p>
          <a:p>
            <a:r>
              <a:rPr lang="en-US" dirty="0" smtClean="0"/>
              <a:t>$ pip </a:t>
            </a:r>
            <a:r>
              <a:rPr lang="en-US" dirty="0"/>
              <a:t>install --ignore-installed --</a:t>
            </a:r>
            <a:r>
              <a:rPr lang="en-US" dirty="0" smtClean="0"/>
              <a:t>upgrade</a:t>
            </a:r>
            <a:r>
              <a:rPr lang="en-US" dirty="0"/>
              <a:t> </a:t>
            </a:r>
            <a:r>
              <a:rPr lang="en-US" dirty="0" smtClean="0"/>
              <a:t>tensorflow-1.4.0-cp35-cp35m-manylinux1_x86_64.whl </a:t>
            </a:r>
          </a:p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269243" y="4340052"/>
            <a:ext cx="10467832" cy="230832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Windows</a:t>
            </a:r>
            <a:endParaRPr lang="en-US" dirty="0" smtClean="0"/>
          </a:p>
          <a:p>
            <a:r>
              <a:rPr lang="en-US" dirty="0" smtClean="0"/>
              <a:t>download </a:t>
            </a:r>
            <a:r>
              <a:rPr lang="en-US" dirty="0" smtClean="0">
                <a:hlinkClick r:id="rId4"/>
              </a:rPr>
              <a:t>tensorflow-1.4.0-cp35-cp35m-win_amd64.whl</a:t>
            </a:r>
            <a:r>
              <a:rPr lang="en-US" dirty="0" smtClean="0"/>
              <a:t> from 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pypi.python.org/pypi/tensorflow/1.4.0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$ conda create –n tf14</a:t>
            </a:r>
          </a:p>
          <a:p>
            <a:r>
              <a:rPr lang="en-US" smtClean="0"/>
              <a:t>$ activate </a:t>
            </a:r>
            <a:r>
              <a:rPr lang="en-US" dirty="0" smtClean="0"/>
              <a:t>t14</a:t>
            </a:r>
          </a:p>
          <a:p>
            <a:r>
              <a:rPr lang="en-US" dirty="0" smtClean="0"/>
              <a:t>$ pip </a:t>
            </a:r>
            <a:r>
              <a:rPr lang="en-US" dirty="0"/>
              <a:t>install --ignore-installed --</a:t>
            </a:r>
            <a:r>
              <a:rPr lang="en-US" dirty="0" smtClean="0"/>
              <a:t>upgrade</a:t>
            </a:r>
            <a:r>
              <a:rPr lang="en-US" dirty="0"/>
              <a:t> </a:t>
            </a:r>
            <a:r>
              <a:rPr lang="en-US" dirty="0" smtClean="0"/>
              <a:t>tensorflow-1.4.0-cp35-cp35m-win_amd64.whl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405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Installation Softwares</a:t>
            </a:r>
            <a:br>
              <a:rPr lang="en-US" b="1" dirty="0"/>
            </a:br>
            <a:r>
              <a:rPr lang="en-US" sz="2800" dirty="0"/>
              <a:t>Install </a:t>
            </a:r>
            <a:r>
              <a:rPr lang="en-US" sz="2800" dirty="0" smtClean="0"/>
              <a:t>tensorflow_gpu</a:t>
            </a:r>
            <a:endParaRPr lang="en-US" sz="2800" dirty="0"/>
          </a:p>
        </p:txBody>
      </p:sp>
      <p:sp>
        <p:nvSpPr>
          <p:cNvPr id="3" name="Rectangle 2"/>
          <p:cNvSpPr/>
          <p:nvPr/>
        </p:nvSpPr>
        <p:spPr>
          <a:xfrm>
            <a:off x="2592925" y="2380481"/>
            <a:ext cx="778832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hlinkClick r:id="rId2"/>
              </a:rPr>
              <a:t>https://</a:t>
            </a:r>
            <a:r>
              <a:rPr lang="en-US" b="1" dirty="0" smtClean="0">
                <a:solidFill>
                  <a:srgbClr val="FF0000"/>
                </a:solidFill>
                <a:hlinkClick r:id="rId2"/>
              </a:rPr>
              <a:t>github.com/m-nasiri/tensorflow/tree/master/tensorflow-gpu-install-ubuntu-16.04-cuda9.0-cudnn7.0</a:t>
            </a:r>
            <a:endParaRPr lang="en-US" b="1" dirty="0" smtClean="0">
              <a:solidFill>
                <a:srgbClr val="FF0000"/>
              </a:solidFill>
            </a:endParaRPr>
          </a:p>
          <a:p>
            <a:endParaRPr lang="en-US" b="1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554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Tensorflow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Tensorflow Graph Components (Placeholder, Variables, Constant</a:t>
            </a:r>
            <a:r>
              <a:rPr lang="en-US" b="1" dirty="0" smtClean="0"/>
              <a:t>, Operation)</a:t>
            </a:r>
            <a:endParaRPr lang="en-US" b="1" dirty="0"/>
          </a:p>
          <a:p>
            <a:r>
              <a:rPr lang="en-US" b="1" dirty="0"/>
              <a:t>Simple tensorflow code</a:t>
            </a:r>
          </a:p>
          <a:p>
            <a:r>
              <a:rPr lang="en-US" b="1" dirty="0"/>
              <a:t>Simple regression project</a:t>
            </a:r>
          </a:p>
          <a:p>
            <a:r>
              <a:rPr lang="en-US" b="1" dirty="0"/>
              <a:t>Simple classification project</a:t>
            </a:r>
          </a:p>
          <a:p>
            <a:r>
              <a:rPr lang="en-US" b="1" dirty="0"/>
              <a:t>Assignment (Design A MLP Model for MNIST Dataset)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6263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Tensorflow</a:t>
            </a:r>
            <a:b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</a:br>
            <a:r>
              <a:rPr lang="en-US" sz="2800" dirty="0"/>
              <a:t>Tensorflow Graph </a:t>
            </a:r>
            <a:r>
              <a:rPr lang="en-US" sz="2800" dirty="0" smtClean="0"/>
              <a:t>Components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1588807" y="1804136"/>
            <a:ext cx="4307074" cy="4513428"/>
            <a:chOff x="3581381" y="2077091"/>
            <a:chExt cx="4307074" cy="451342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91639" y="2077091"/>
              <a:ext cx="3068969" cy="4206733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6291617" y="6221187"/>
              <a:ext cx="140455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/>
                <a:t>Placeholder</a:t>
              </a:r>
              <a:endParaRPr lang="en-US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4212998" y="6221187"/>
              <a:ext cx="1101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 smtClean="0"/>
                <a:t>Variables</a:t>
              </a:r>
              <a:endParaRPr lang="en-US" dirty="0"/>
            </a:p>
          </p:txBody>
        </p:sp>
        <p:sp>
          <p:nvSpPr>
            <p:cNvPr id="6" name="Rectangle 5"/>
            <p:cNvSpPr/>
            <p:nvPr/>
          </p:nvSpPr>
          <p:spPr>
            <a:xfrm>
              <a:off x="3581381" y="4906371"/>
              <a:ext cx="1101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/>
                <a:t>Variables</a:t>
              </a:r>
              <a:endParaRPr lang="en-US" dirty="0"/>
            </a:p>
          </p:txBody>
        </p:sp>
        <p:sp>
          <p:nvSpPr>
            <p:cNvPr id="7" name="Rectangle 6"/>
            <p:cNvSpPr/>
            <p:nvPr/>
          </p:nvSpPr>
          <p:spPr>
            <a:xfrm>
              <a:off x="6639284" y="4513576"/>
              <a:ext cx="1242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/>
                <a:t>Operation</a:t>
              </a:r>
              <a:endParaRPr 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6639284" y="3433633"/>
              <a:ext cx="1242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/>
                <a:t>Operation</a:t>
              </a:r>
              <a:endParaRPr lang="en-US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6645807" y="2299984"/>
              <a:ext cx="124264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/>
                <a:t>Operation</a:t>
              </a:r>
              <a:endParaRPr lang="en-US" dirty="0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902" y="1708590"/>
            <a:ext cx="5609570" cy="5149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940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Tensorflow</a:t>
            </a:r>
            <a:b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</a:br>
            <a:r>
              <a:rPr lang="en-US" dirty="0"/>
              <a:t>Simple </a:t>
            </a:r>
            <a:r>
              <a:rPr lang="en-US" dirty="0" smtClean="0"/>
              <a:t>regression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3085" y="1905000"/>
            <a:ext cx="5715000" cy="4572000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592925" y="2884227"/>
            <a:ext cx="3660308" cy="1892490"/>
          </a:xfrm>
        </p:spPr>
        <p:txBody>
          <a:bodyPr/>
          <a:lstStyle/>
          <a:p>
            <a:r>
              <a:rPr lang="en-US" dirty="0" smtClean="0"/>
              <a:t>Find optimum </a:t>
            </a:r>
            <a:r>
              <a:rPr lang="en-US" dirty="0" smtClean="0"/>
              <a:t>line to model all samples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90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Tensorflow</a:t>
            </a:r>
            <a:b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</a:br>
            <a:r>
              <a:rPr lang="en-US" dirty="0"/>
              <a:t>Simple </a:t>
            </a:r>
            <a:r>
              <a:rPr lang="en-US" dirty="0" smtClean="0"/>
              <a:t>classification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233" y="2169993"/>
            <a:ext cx="4660088" cy="4418964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592926" y="3948752"/>
            <a:ext cx="3660308" cy="1892490"/>
          </a:xfrm>
        </p:spPr>
        <p:txBody>
          <a:bodyPr/>
          <a:lstStyle/>
          <a:p>
            <a:r>
              <a:rPr lang="en-US" dirty="0" smtClean="0"/>
              <a:t>Optimize a line for classifiy</a:t>
            </a:r>
          </a:p>
          <a:p>
            <a:pPr marL="0" indent="0">
              <a:buNone/>
            </a:pPr>
            <a:r>
              <a:rPr lang="en-US" dirty="0" smtClean="0"/>
              <a:t> two classes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451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  <a:t>Tensorflow</a:t>
            </a:r>
            <a:br>
              <a:rPr lang="en-US" b="1" dirty="0" smtClean="0">
                <a:solidFill>
                  <a:schemeClr val="accent4">
                    <a:lumMod val="75000"/>
                  </a:schemeClr>
                </a:solidFill>
              </a:rPr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Assignment </a:t>
            </a:r>
            <a:r>
              <a:rPr lang="en-US" dirty="0"/>
              <a:t>(Design A MLP Model for MNIST Dataset)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8288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(History)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2" y="1394739"/>
            <a:ext cx="9717206" cy="546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722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 (History)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2" y="1394739"/>
            <a:ext cx="9717206" cy="54632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967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</a:t>
            </a:r>
            <a:r>
              <a:rPr lang="en-US" dirty="0" smtClean="0"/>
              <a:t>(History)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12" y="1394738"/>
            <a:ext cx="9717207" cy="5463261"/>
          </a:xfrm>
          <a:prstGeom prst="rect">
            <a:avLst/>
          </a:prstGeom>
        </p:spPr>
      </p:pic>
      <p:pic>
        <p:nvPicPr>
          <p:cNvPr id="7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831799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Introduction</a:t>
            </a:r>
            <a:br>
              <a:rPr lang="en-US" dirty="0" smtClean="0"/>
            </a:br>
            <a:r>
              <a:rPr lang="en-US" b="1" dirty="0"/>
              <a:t>Why Tensorflow</a:t>
            </a:r>
            <a:r>
              <a:rPr lang="en-US" b="1" dirty="0" smtClean="0"/>
              <a:t>?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558806" y="1463911"/>
            <a:ext cx="4537194" cy="1420799"/>
          </a:xfrm>
        </p:spPr>
        <p:txBody>
          <a:bodyPr/>
          <a:lstStyle/>
          <a:p>
            <a:r>
              <a:rPr lang="en-US" b="1" dirty="0" smtClean="0"/>
              <a:t>Google</a:t>
            </a:r>
          </a:p>
          <a:p>
            <a:r>
              <a:rPr lang="en-US" b="1" dirty="0" smtClean="0"/>
              <a:t>Big Community</a:t>
            </a:r>
          </a:p>
          <a:p>
            <a:r>
              <a:rPr lang="en-US" b="1" dirty="0"/>
              <a:t>https://github.com/tensorflow</a:t>
            </a:r>
          </a:p>
        </p:txBody>
      </p:sp>
    </p:spTree>
    <p:extLst>
      <p:ext uri="{BB962C8B-B14F-4D97-AF65-F5344CB8AC3E}">
        <p14:creationId xmlns:p14="http://schemas.microsoft.com/office/powerpoint/2010/main" val="212645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8446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096000" y="3824906"/>
            <a:ext cx="3658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https://trends.google.com/trends/</a:t>
            </a:r>
          </a:p>
        </p:txBody>
      </p:sp>
    </p:spTree>
    <p:extLst>
      <p:ext uri="{BB962C8B-B14F-4D97-AF65-F5344CB8AC3E}">
        <p14:creationId xmlns:p14="http://schemas.microsoft.com/office/powerpoint/2010/main" val="62929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1033" y="200029"/>
            <a:ext cx="7097115" cy="559195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592924" y="5892899"/>
            <a:ext cx="71652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https://software.intel.com/en-us/articles/hands-on-ai-part-5-select-a-deep-learning-framework</a:t>
            </a:r>
          </a:p>
        </p:txBody>
      </p:sp>
    </p:spTree>
    <p:extLst>
      <p:ext uri="{BB962C8B-B14F-4D97-AF65-F5344CB8AC3E}">
        <p14:creationId xmlns:p14="http://schemas.microsoft.com/office/powerpoint/2010/main" val="2716240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1424</TotalTime>
  <Words>503</Words>
  <Application>Microsoft Office PowerPoint</Application>
  <PresentationFormat>Widescreen</PresentationFormat>
  <Paragraphs>170</Paragraphs>
  <Slides>38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Cambria Math</vt:lpstr>
      <vt:lpstr>Century Gothic</vt:lpstr>
      <vt:lpstr>Tahoma</vt:lpstr>
      <vt:lpstr>Wingdings</vt:lpstr>
      <vt:lpstr>Wingdings 3</vt:lpstr>
      <vt:lpstr>Wisp</vt:lpstr>
      <vt:lpstr>Deep Learning Course</vt:lpstr>
      <vt:lpstr>Introduce</vt:lpstr>
      <vt:lpstr>Topics</vt:lpstr>
      <vt:lpstr>Introduction (History) </vt:lpstr>
      <vt:lpstr>Introduction (History) </vt:lpstr>
      <vt:lpstr>Introduction (History) </vt:lpstr>
      <vt:lpstr>Introduction Why Tensorflow? </vt:lpstr>
      <vt:lpstr>PowerPoint Presentation</vt:lpstr>
      <vt:lpstr>Introduction</vt:lpstr>
      <vt:lpstr>Machine Learning Basics </vt:lpstr>
      <vt:lpstr>Machine Learning Basics </vt:lpstr>
      <vt:lpstr>Machine Learning Basics </vt:lpstr>
      <vt:lpstr>Machine Learning Basics Traditional vs Deep Approaches performance </vt:lpstr>
      <vt:lpstr>Machine Learning Basics Supervised vs Unsupervised vs Reinforcement</vt:lpstr>
      <vt:lpstr>Machine Learning Basics Supervised vs Unsupervised vs Reinforcement</vt:lpstr>
      <vt:lpstr>Deep Learning Basics </vt:lpstr>
      <vt:lpstr>Deep Learning Basics Traditional vs Deep Learning Systems Block Diagram </vt:lpstr>
      <vt:lpstr>Deep Learning Basics Different Problems</vt:lpstr>
      <vt:lpstr>Deep Learning Basics Regression (linear Regression, logistic regression)</vt:lpstr>
      <vt:lpstr>Deep Learning Basics Deep Learning Problem Component</vt:lpstr>
      <vt:lpstr>Neural Network Basics </vt:lpstr>
      <vt:lpstr>Neural Network Basics Single Perceptron Model</vt:lpstr>
      <vt:lpstr>Neural Network Basics MultiLayer Perceptron Model</vt:lpstr>
      <vt:lpstr>Neural Network Basics Backpropagation</vt:lpstr>
      <vt:lpstr>Neural Network Basics Backpropagation</vt:lpstr>
      <vt:lpstr>Neural Network Basics Optimization</vt:lpstr>
      <vt:lpstr>Neural Network Basics Optimization</vt:lpstr>
      <vt:lpstr>Neural Network Basics Optimization</vt:lpstr>
      <vt:lpstr>Installation Softwares </vt:lpstr>
      <vt:lpstr>Installation Softwares Install Anaconda</vt:lpstr>
      <vt:lpstr>Installation Softwares Install Anaconda</vt:lpstr>
      <vt:lpstr>Installation Softwares Install tensorflow Linux &amp; Windows</vt:lpstr>
      <vt:lpstr>Installation Softwares Install tensorflow_gpu</vt:lpstr>
      <vt:lpstr>Tensorflow</vt:lpstr>
      <vt:lpstr>Tensorflow Tensorflow Graph Components</vt:lpstr>
      <vt:lpstr>Tensorflow Simple regression</vt:lpstr>
      <vt:lpstr>Tensorflow Simple classification</vt:lpstr>
      <vt:lpstr>Tensorflow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Convolutional Neural Networks for Semantic Image Segmentation</dc:title>
  <dc:creator>family</dc:creator>
  <cp:lastModifiedBy>family</cp:lastModifiedBy>
  <cp:revision>598</cp:revision>
  <dcterms:created xsi:type="dcterms:W3CDTF">2017-10-02T02:04:49Z</dcterms:created>
  <dcterms:modified xsi:type="dcterms:W3CDTF">2018-03-01T01:19:00Z</dcterms:modified>
</cp:coreProperties>
</file>

<file path=docProps/thumbnail.jpeg>
</file>